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  <p:sldMasterId id="2147483697" r:id="rId2"/>
    <p:sldMasterId id="2147483709" r:id="rId3"/>
    <p:sldMasterId id="2147483722" r:id="rId4"/>
  </p:sldMasterIdLst>
  <p:notesMasterIdLst>
    <p:notesMasterId r:id="rId43"/>
  </p:notesMasterIdLst>
  <p:sldIdLst>
    <p:sldId id="256" r:id="rId5"/>
    <p:sldId id="257" r:id="rId6"/>
    <p:sldId id="259" r:id="rId7"/>
    <p:sldId id="258" r:id="rId8"/>
    <p:sldId id="260" r:id="rId9"/>
    <p:sldId id="261" r:id="rId10"/>
    <p:sldId id="262" r:id="rId11"/>
    <p:sldId id="263" r:id="rId12"/>
    <p:sldId id="264" r:id="rId13"/>
    <p:sldId id="313" r:id="rId14"/>
    <p:sldId id="314" r:id="rId15"/>
    <p:sldId id="315" r:id="rId16"/>
    <p:sldId id="316" r:id="rId17"/>
    <p:sldId id="31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318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312" r:id="rId4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8k9o4BNPLc20/2ptvTodBA==" hashData="55gYO92G8ZOig3x6vWX4tTqopSg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03" autoAdjust="0"/>
  </p:normalViewPr>
  <p:slideViewPr>
    <p:cSldViewPr>
      <p:cViewPr>
        <p:scale>
          <a:sx n="118" d="100"/>
          <a:sy n="118" d="100"/>
        </p:scale>
        <p:origin x="498" y="10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A47075-E99A-4C51-9869-895297BB257F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94ABC8-2C3B-4A44-A39F-414D2FEE204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8263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4ABC8-2C3B-4A44-A39F-414D2FEE2043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91209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6622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8886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5758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631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575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4569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177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2613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488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5698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2616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ctrTitle"/>
          </p:nvPr>
        </p:nvSpPr>
        <p:spPr>
          <a:xfrm>
            <a:off x="928662" y="1928803"/>
            <a:ext cx="7172348" cy="1470025"/>
          </a:xfrm>
        </p:spPr>
        <p:txBody>
          <a:bodyPr/>
          <a:lstStyle/>
          <a:p>
            <a:r>
              <a:rPr kumimoji="1" lang="pt-PT" altLang="ja-JP" smtClean="0"/>
              <a:t>Clique para editar o estilo</a:t>
            </a:r>
            <a:endParaRPr kumimoji="1" lang="ja-JP" altLang="en-US" dirty="0"/>
          </a:p>
        </p:txBody>
      </p:sp>
      <p:sp>
        <p:nvSpPr>
          <p:cNvPr id="8" name="図形 7"/>
          <p:cNvSpPr>
            <a:spLocks noGrp="1"/>
          </p:cNvSpPr>
          <p:nvPr>
            <p:ph type="subTitle" idx="1"/>
          </p:nvPr>
        </p:nvSpPr>
        <p:spPr>
          <a:xfrm>
            <a:off x="1371600" y="3643314"/>
            <a:ext cx="6400800" cy="12858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pt-PT" altLang="ja-JP" smtClean="0"/>
              <a:t>Faça clique para editar o estilo</a:t>
            </a:r>
            <a:endParaRPr kumimoji="1" lang="ja-JP" altLang="en-US" dirty="0"/>
          </a:p>
        </p:txBody>
      </p:sp>
      <p:sp>
        <p:nvSpPr>
          <p:cNvPr id="12" name="図形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11" name="図形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8" name="図形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pt-PT" altLang="ja-JP" smtClean="0"/>
              <a:t>Clique para editar o estilo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kumimoji="1" lang="ja-JP" altLang="en-US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1000100" y="4714884"/>
            <a:ext cx="7215239" cy="86200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pt-PT" altLang="ja-JP" smtClean="0"/>
              <a:t>Clique para editar o estilo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idx="1"/>
          </p:nvPr>
        </p:nvSpPr>
        <p:spPr>
          <a:xfrm>
            <a:off x="1000101" y="2857496"/>
            <a:ext cx="7215238" cy="17859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lang="ja-JP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pt-PT" altLang="ja-JP" smtClean="0"/>
              <a:t>Clique para editar o estilo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kumimoji="1" lang="ja-JP" altLang="en-US"/>
          </a:p>
        </p:txBody>
      </p:sp>
      <p:sp>
        <p:nvSpPr>
          <p:cNvPr id="4" name="図形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kumimoji="1" lang="ja-JP" altLang="en-US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pt-PT" altLang="ja-JP" smtClean="0"/>
              <a:t>Clique para editar o estilo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lang="ja-JP"/>
          </a:p>
        </p:txBody>
      </p:sp>
      <p:sp>
        <p:nvSpPr>
          <p:cNvPr id="4" name="図形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kumimoji="1" lang="ja-JP" altLang="en-US"/>
          </a:p>
        </p:txBody>
      </p:sp>
      <p:sp>
        <p:nvSpPr>
          <p:cNvPr id="5" name="図形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lang="ja-JP"/>
          </a:p>
        </p:txBody>
      </p:sp>
      <p:sp>
        <p:nvSpPr>
          <p:cNvPr id="6" name="図形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kumimoji="1" lang="ja-JP" altLang="en-US"/>
          </a:p>
        </p:txBody>
      </p:sp>
      <p:sp>
        <p:nvSpPr>
          <p:cNvPr id="7" name="図形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8" name="図形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図形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1671646" y="4572008"/>
            <a:ext cx="6400816" cy="928686"/>
          </a:xfrm>
        </p:spPr>
        <p:txBody>
          <a:bodyPr/>
          <a:lstStyle/>
          <a:p>
            <a:r>
              <a:rPr kumimoji="1" lang="pt-PT" altLang="ja-JP" smtClean="0"/>
              <a:t>Clique para editar o estilo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4" name="図形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図形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3" name="図形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図形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pt-PT" altLang="ja-JP" smtClean="0"/>
              <a:t>Clique para editar o estilo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idx="1"/>
          </p:nvPr>
        </p:nvSpPr>
        <p:spPr>
          <a:xfrm>
            <a:off x="3575050" y="1428737"/>
            <a:ext cx="5111750" cy="46974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lang="ja-JP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1792288" y="5014914"/>
            <a:ext cx="5486400" cy="414350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kumimoji="1" lang="pt-PT" altLang="ja-JP" smtClean="0"/>
              <a:t>Clique para editar o estilo</a:t>
            </a:r>
            <a:endParaRPr kumimoji="1" lang="ja-JP" altLang="en-US" dirty="0"/>
          </a:p>
        </p:txBody>
      </p:sp>
      <p:sp>
        <p:nvSpPr>
          <p:cNvPr id="3" name="正方形/長方形 2"/>
          <p:cNvSpPr>
            <a:spLocks noGrp="1"/>
          </p:cNvSpPr>
          <p:nvPr>
            <p:ph type="pic" idx="1"/>
          </p:nvPr>
        </p:nvSpPr>
        <p:spPr>
          <a:xfrm>
            <a:off x="1792288" y="742960"/>
            <a:ext cx="5486400" cy="4114800"/>
          </a:xfrm>
          <a:prstGeom prst="rect">
            <a:avLst/>
          </a:prstGeom>
          <a:noFill/>
          <a:ln w="50800" cap="sq">
            <a:solidFill>
              <a:schemeClr val="tx1"/>
            </a:solidFill>
            <a:miter lim="800000"/>
          </a:ln>
          <a:effectLst>
            <a:outerShdw blurRad="76200" dist="50800" dir="13500000" algn="tl" rotWithShape="0">
              <a:schemeClr val="bg1">
                <a:alpha val="80000"/>
              </a:scheme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pt-PT" altLang="ja-JP" smtClean="0"/>
              <a:t>Clique no ícone para adicionar uma imagem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body" sz="half" idx="2"/>
          </p:nvPr>
        </p:nvSpPr>
        <p:spPr>
          <a:xfrm>
            <a:off x="1792288" y="5481658"/>
            <a:ext cx="54864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lang="ja-JP" dirty="0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671514" y="274638"/>
            <a:ext cx="7829576" cy="1011222"/>
          </a:xfrm>
        </p:spPr>
        <p:txBody>
          <a:bodyPr/>
          <a:lstStyle/>
          <a:p>
            <a:r>
              <a:rPr kumimoji="1" lang="pt-PT" altLang="ja-JP" smtClean="0"/>
              <a:t>Clique para editar o estilo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orient="vert" idx="1"/>
          </p:nvPr>
        </p:nvSpPr>
        <p:spPr>
          <a:xfrm>
            <a:off x="671514" y="1285860"/>
            <a:ext cx="7829576" cy="4357718"/>
          </a:xfrm>
        </p:spPr>
        <p:txBody>
          <a:bodyPr vert="eaVert"/>
          <a:lstStyle/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 orient="vert"/>
          </p:nvPr>
        </p:nvSpPr>
        <p:spPr>
          <a:xfrm>
            <a:off x="6643702" y="285730"/>
            <a:ext cx="1785950" cy="5565797"/>
          </a:xfrm>
        </p:spPr>
        <p:txBody>
          <a:bodyPr vert="eaVert"/>
          <a:lstStyle>
            <a:lvl1pPr>
              <a:defRPr>
                <a:gradFill flip="none" rotWithShape="1">
                  <a:gsLst>
                    <a:gs pos="0">
                      <a:schemeClr val="tx1">
                        <a:tint val="65000"/>
                      </a:schemeClr>
                    </a:gs>
                    <a:gs pos="49900">
                      <a:schemeClr val="tx1">
                        <a:tint val="95000"/>
                      </a:schemeClr>
                    </a:gs>
                    <a:gs pos="50000">
                      <a:schemeClr val="tx1"/>
                    </a:gs>
                    <a:gs pos="100000">
                      <a:schemeClr val="tx1">
                        <a:tint val="95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kumimoji="1" lang="pt-PT" altLang="ja-JP" smtClean="0"/>
              <a:t>Clique para editar o estilo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orient="vert" idx="1"/>
          </p:nvPr>
        </p:nvSpPr>
        <p:spPr>
          <a:xfrm>
            <a:off x="642910" y="274640"/>
            <a:ext cx="5834090" cy="5583253"/>
          </a:xfrm>
        </p:spPr>
        <p:txBody>
          <a:bodyPr vert="eaVert"/>
          <a:lstStyle/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>
          <a:xfrm>
            <a:off x="652450" y="6356350"/>
            <a:ext cx="2133600" cy="365125"/>
          </a:xfrm>
        </p:spPr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>
          <a:xfrm>
            <a:off x="6286512" y="6356350"/>
            <a:ext cx="2133600" cy="365125"/>
          </a:xfrm>
        </p:spPr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pt-PT" altLang="ja-JP" smtClean="0"/>
              <a:t>Clique para editar o estilo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pt-PT" altLang="ja-JP" smtClean="0"/>
              <a:t>Faça clique para editar o estilo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ctrTitle"/>
          </p:nvPr>
        </p:nvSpPr>
        <p:spPr>
          <a:xfrm>
            <a:off x="928662" y="1928803"/>
            <a:ext cx="7172348" cy="1470025"/>
          </a:xfrm>
        </p:spPr>
        <p:txBody>
          <a:bodyPr/>
          <a:lstStyle/>
          <a:p>
            <a:r>
              <a:rPr kumimoji="1" lang="pt-PT" altLang="ja-JP" smtClean="0"/>
              <a:t>Clique para editar o estilo</a:t>
            </a:r>
            <a:endParaRPr kumimoji="1" lang="ja-JP" altLang="en-US" dirty="0"/>
          </a:p>
        </p:txBody>
      </p:sp>
      <p:sp>
        <p:nvSpPr>
          <p:cNvPr id="8" name="図形 7"/>
          <p:cNvSpPr>
            <a:spLocks noGrp="1"/>
          </p:cNvSpPr>
          <p:nvPr>
            <p:ph type="subTitle" idx="1"/>
          </p:nvPr>
        </p:nvSpPr>
        <p:spPr>
          <a:xfrm>
            <a:off x="1371600" y="3643314"/>
            <a:ext cx="6400800" cy="12858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pt-PT" altLang="ja-JP" smtClean="0"/>
              <a:t>Faça clique para editar o estilo</a:t>
            </a:r>
            <a:endParaRPr kumimoji="1" lang="ja-JP" altLang="en-US" dirty="0"/>
          </a:p>
        </p:txBody>
      </p:sp>
      <p:sp>
        <p:nvSpPr>
          <p:cNvPr id="12" name="図形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11" name="図形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8" name="図形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pt-PT" altLang="ja-JP" smtClean="0"/>
              <a:t>Clique para editar o estilo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kumimoji="1" lang="ja-JP" altLang="en-US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1000100" y="4714884"/>
            <a:ext cx="7215239" cy="86200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pt-PT" altLang="ja-JP" smtClean="0"/>
              <a:t>Clique para editar o estilo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idx="1"/>
          </p:nvPr>
        </p:nvSpPr>
        <p:spPr>
          <a:xfrm>
            <a:off x="1000101" y="2857496"/>
            <a:ext cx="7215238" cy="17859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lang="ja-JP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pt-PT" altLang="ja-JP" smtClean="0"/>
              <a:t>Clique para editar o estilo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kumimoji="1" lang="ja-JP" altLang="en-US"/>
          </a:p>
        </p:txBody>
      </p:sp>
      <p:sp>
        <p:nvSpPr>
          <p:cNvPr id="4" name="図形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kumimoji="1" lang="ja-JP" altLang="en-US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pt-PT" altLang="ja-JP" smtClean="0"/>
              <a:t>Clique para editar o estilo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lang="ja-JP"/>
          </a:p>
        </p:txBody>
      </p:sp>
      <p:sp>
        <p:nvSpPr>
          <p:cNvPr id="4" name="図形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kumimoji="1" lang="ja-JP" altLang="en-US"/>
          </a:p>
        </p:txBody>
      </p:sp>
      <p:sp>
        <p:nvSpPr>
          <p:cNvPr id="5" name="図形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lang="ja-JP"/>
          </a:p>
        </p:txBody>
      </p:sp>
      <p:sp>
        <p:nvSpPr>
          <p:cNvPr id="6" name="図形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kumimoji="1" lang="ja-JP" altLang="en-US"/>
          </a:p>
        </p:txBody>
      </p:sp>
      <p:sp>
        <p:nvSpPr>
          <p:cNvPr id="7" name="図形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8" name="図形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図形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1671646" y="4572008"/>
            <a:ext cx="6400816" cy="928686"/>
          </a:xfrm>
        </p:spPr>
        <p:txBody>
          <a:bodyPr/>
          <a:lstStyle/>
          <a:p>
            <a:r>
              <a:rPr kumimoji="1" lang="pt-PT" altLang="ja-JP" smtClean="0"/>
              <a:t>Clique para editar o estilo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4" name="図形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図形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3" name="図形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図形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pt-PT" altLang="ja-JP" smtClean="0"/>
              <a:t>Clique para editar o estilo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idx="1"/>
          </p:nvPr>
        </p:nvSpPr>
        <p:spPr>
          <a:xfrm>
            <a:off x="3575050" y="1428737"/>
            <a:ext cx="5111750" cy="46974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lang="ja-JP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1792288" y="5014914"/>
            <a:ext cx="5486400" cy="414350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kumimoji="1" lang="pt-PT" altLang="ja-JP" smtClean="0"/>
              <a:t>Clique para editar o estilo</a:t>
            </a:r>
            <a:endParaRPr kumimoji="1" lang="ja-JP" altLang="en-US" dirty="0"/>
          </a:p>
        </p:txBody>
      </p:sp>
      <p:sp>
        <p:nvSpPr>
          <p:cNvPr id="3" name="正方形/長方形 2"/>
          <p:cNvSpPr>
            <a:spLocks noGrp="1"/>
          </p:cNvSpPr>
          <p:nvPr>
            <p:ph type="pic" idx="1"/>
          </p:nvPr>
        </p:nvSpPr>
        <p:spPr>
          <a:xfrm>
            <a:off x="1792288" y="742960"/>
            <a:ext cx="5486400" cy="4114800"/>
          </a:xfrm>
          <a:prstGeom prst="rect">
            <a:avLst/>
          </a:prstGeom>
          <a:noFill/>
          <a:ln w="50800" cap="sq">
            <a:solidFill>
              <a:schemeClr val="tx1"/>
            </a:solidFill>
            <a:miter lim="800000"/>
          </a:ln>
          <a:effectLst>
            <a:outerShdw blurRad="76200" dist="50800" dir="13500000" algn="tl" rotWithShape="0">
              <a:schemeClr val="bg1">
                <a:alpha val="80000"/>
              </a:scheme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pt-PT" altLang="ja-JP" smtClean="0"/>
              <a:t>Clique no ícone para adicionar uma imagem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body" sz="half" idx="2"/>
          </p:nvPr>
        </p:nvSpPr>
        <p:spPr>
          <a:xfrm>
            <a:off x="1792288" y="5481658"/>
            <a:ext cx="54864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lang="ja-JP" dirty="0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671514" y="274638"/>
            <a:ext cx="7829576" cy="1011222"/>
          </a:xfrm>
        </p:spPr>
        <p:txBody>
          <a:bodyPr/>
          <a:lstStyle/>
          <a:p>
            <a:r>
              <a:rPr kumimoji="1" lang="pt-PT" altLang="ja-JP" smtClean="0"/>
              <a:t>Clique para editar o estilo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orient="vert" idx="1"/>
          </p:nvPr>
        </p:nvSpPr>
        <p:spPr>
          <a:xfrm>
            <a:off x="671514" y="1285860"/>
            <a:ext cx="7829576" cy="4357718"/>
          </a:xfrm>
        </p:spPr>
        <p:txBody>
          <a:bodyPr vert="eaVert"/>
          <a:lstStyle/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 orient="vert"/>
          </p:nvPr>
        </p:nvSpPr>
        <p:spPr>
          <a:xfrm>
            <a:off x="6643702" y="285730"/>
            <a:ext cx="1785950" cy="5565797"/>
          </a:xfrm>
        </p:spPr>
        <p:txBody>
          <a:bodyPr vert="eaVert"/>
          <a:lstStyle>
            <a:lvl1pPr>
              <a:defRPr>
                <a:gradFill flip="none" rotWithShape="1">
                  <a:gsLst>
                    <a:gs pos="0">
                      <a:schemeClr val="tx1">
                        <a:tint val="65000"/>
                      </a:schemeClr>
                    </a:gs>
                    <a:gs pos="49900">
                      <a:schemeClr val="tx1">
                        <a:tint val="95000"/>
                      </a:schemeClr>
                    </a:gs>
                    <a:gs pos="50000">
                      <a:schemeClr val="tx1"/>
                    </a:gs>
                    <a:gs pos="100000">
                      <a:schemeClr val="tx1">
                        <a:tint val="95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kumimoji="1" lang="pt-PT" altLang="ja-JP" smtClean="0"/>
              <a:t>Clique para editar o estilo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orient="vert" idx="1"/>
          </p:nvPr>
        </p:nvSpPr>
        <p:spPr>
          <a:xfrm>
            <a:off x="642910" y="274640"/>
            <a:ext cx="5834090" cy="5583253"/>
          </a:xfrm>
        </p:spPr>
        <p:txBody>
          <a:bodyPr vert="eaVert"/>
          <a:lstStyle/>
          <a:p>
            <a:pPr lvl="0"/>
            <a:r>
              <a:rPr kumimoji="1" lang="pt-PT" altLang="ja-JP" smtClean="0"/>
              <a:t>Clique para editar os estilos</a:t>
            </a:r>
          </a:p>
          <a:p>
            <a:pPr lvl="1"/>
            <a:r>
              <a:rPr kumimoji="1" lang="pt-PT" altLang="ja-JP" smtClean="0"/>
              <a:t>Segundo nível</a:t>
            </a:r>
          </a:p>
          <a:p>
            <a:pPr lvl="2"/>
            <a:r>
              <a:rPr kumimoji="1" lang="pt-PT" altLang="ja-JP" smtClean="0"/>
              <a:t>Terceiro nível</a:t>
            </a:r>
          </a:p>
          <a:p>
            <a:pPr lvl="3"/>
            <a:r>
              <a:rPr kumimoji="1" lang="pt-PT" altLang="ja-JP" smtClean="0"/>
              <a:t>Quarto nível</a:t>
            </a:r>
          </a:p>
          <a:p>
            <a:pPr lvl="4"/>
            <a:r>
              <a:rPr kumimoji="1" lang="pt-PT" altLang="ja-JP" smtClean="0"/>
              <a:t>Quinto nível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>
          <a:xfrm>
            <a:off x="652450" y="6356350"/>
            <a:ext cx="2133600" cy="365125"/>
          </a:xfrm>
        </p:spPr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>
          <a:xfrm>
            <a:off x="6286512" y="6356350"/>
            <a:ext cx="2133600" cy="365125"/>
          </a:xfrm>
        </p:spPr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pt-PT" altLang="ja-JP" smtClean="0"/>
              <a:t>Clique para editar o estilo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pt-PT" altLang="ja-JP" smtClean="0"/>
              <a:t>Faça clique para editar o estilo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7604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lang="ja-JP" dirty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</a:p>
          <a:p>
            <a:pPr lvl="5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6</a:t>
            </a:r>
            <a:r>
              <a:rPr kumimoji="1" lang="ja-JP" altLang="en-US" dirty="0" smtClean="0"/>
              <a:t>レベル</a:t>
            </a:r>
          </a:p>
          <a:p>
            <a:pPr lvl="6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7</a:t>
            </a:r>
            <a:r>
              <a:rPr kumimoji="1" lang="ja-JP" altLang="en-US" dirty="0" smtClean="0"/>
              <a:t>レベル</a:t>
            </a:r>
          </a:p>
          <a:p>
            <a:pPr lvl="7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8</a:t>
            </a:r>
            <a:r>
              <a:rPr kumimoji="1" lang="ja-JP" altLang="en-US" dirty="0" smtClean="0"/>
              <a:t>レベル</a:t>
            </a:r>
          </a:p>
          <a:p>
            <a:pPr lvl="8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9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29" name="正方形/長方形 28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4" name="正方形/長方形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10" name="正方形/長方形 9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  <p:sp>
        <p:nvSpPr>
          <p:cNvPr id="22" name="正方形/長方形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</p:spPr>
        <p:txBody>
          <a:bodyPr vert="horz" rtlCol="0" anchor="ctr">
            <a:normAutofit/>
          </a:bodyPr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1" sz="4400" baseline="0">
          <a:ln w="12700">
            <a:solidFill>
              <a:schemeClr val="tx1">
                <a:tint val="95000"/>
              </a:schemeClr>
            </a:solidFill>
          </a:ln>
          <a:gradFill>
            <a:gsLst>
              <a:gs pos="0">
                <a:schemeClr val="tx1">
                  <a:tint val="65000"/>
                </a:schemeClr>
              </a:gs>
              <a:gs pos="49900">
                <a:schemeClr val="tx1">
                  <a:tint val="95000"/>
                </a:schemeClr>
              </a:gs>
              <a:gs pos="50000">
                <a:schemeClr val="tx1"/>
              </a:gs>
              <a:gs pos="100000">
                <a:schemeClr val="tx1">
                  <a:tint val="95000"/>
                </a:schemeClr>
              </a:gs>
            </a:gsLst>
            <a:lin ang="5400000" scaled="1"/>
          </a:gradFill>
          <a:effectLst>
            <a:outerShdw blurRad="127000" algn="tl" rotWithShape="0">
              <a:schemeClr val="bg1">
                <a:alpha val="5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tx1"/>
        </a:buClr>
        <a:buFont typeface="Wingdings"/>
        <a:buChar char="n"/>
        <a:defRPr kumimoji="1" sz="3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>
            <a:shade val="75000"/>
          </a:schemeClr>
        </a:buClr>
        <a:buSzPct val="85000"/>
        <a:buFont typeface="Wingdings"/>
        <a:buChar char="n"/>
        <a:defRPr kumimoji="1" sz="28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4">
            <a:shade val="50000"/>
          </a:schemeClr>
        </a:buClr>
        <a:buSzPct val="75000"/>
        <a:buFont typeface="Wingdings"/>
        <a:buChar char="n"/>
        <a:defRPr kumimoji="1" sz="24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6">
            <a:shade val="50000"/>
          </a:schemeClr>
        </a:buClr>
        <a:buSzPct val="75000"/>
        <a:buFont typeface="Wingdings"/>
        <a:buChar char="n"/>
        <a:defRPr kumimoji="1" sz="20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3">
            <a:shade val="50000"/>
          </a:schemeClr>
        </a:buClr>
        <a:buSzPct val="70000"/>
        <a:buFont typeface="Wingdings"/>
        <a:buChar char="n"/>
        <a:defRPr kumimoji="1" sz="20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>
            <a:shade val="50000"/>
          </a:schemeClr>
        </a:buClr>
        <a:buSzPct val="6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2">
            <a:shade val="50000"/>
          </a:schemeClr>
        </a:buClr>
        <a:buSzPct val="6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5">
            <a:shade val="50000"/>
          </a:schemeClr>
        </a:buClr>
        <a:buSzPct val="6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tx1"/>
        </a:buClr>
        <a:buSzPct val="5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lang="ja-JP" dirty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</a:p>
          <a:p>
            <a:pPr lvl="5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6</a:t>
            </a:r>
            <a:r>
              <a:rPr kumimoji="1" lang="ja-JP" altLang="en-US" dirty="0" smtClean="0"/>
              <a:t>レベル</a:t>
            </a:r>
          </a:p>
          <a:p>
            <a:pPr lvl="6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7</a:t>
            </a:r>
            <a:r>
              <a:rPr kumimoji="1" lang="ja-JP" altLang="en-US" dirty="0" smtClean="0"/>
              <a:t>レベル</a:t>
            </a:r>
          </a:p>
          <a:p>
            <a:pPr lvl="7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8</a:t>
            </a:r>
            <a:r>
              <a:rPr kumimoji="1" lang="ja-JP" altLang="en-US" dirty="0" smtClean="0"/>
              <a:t>レベル</a:t>
            </a:r>
          </a:p>
          <a:p>
            <a:pPr lvl="8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9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29" name="正方形/長方形 28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1C270875-E729-438F-AD64-DA10B3256A5A}" type="datetimeFigureOut">
              <a:rPr lang="pt-PT" smtClean="0"/>
              <a:t>18-08-2011</a:t>
            </a:fld>
            <a:endParaRPr lang="pt-PT"/>
          </a:p>
        </p:txBody>
      </p:sp>
      <p:sp>
        <p:nvSpPr>
          <p:cNvPr id="4" name="正方形/長方形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10" name="正方形/長方形 9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  <p:sp>
        <p:nvSpPr>
          <p:cNvPr id="22" name="正方形/長方形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</p:spPr>
        <p:txBody>
          <a:bodyPr vert="horz" rtlCol="0" anchor="ctr">
            <a:normAutofit/>
          </a:bodyPr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1" sz="4400" baseline="0">
          <a:ln w="12700">
            <a:solidFill>
              <a:schemeClr val="tx1">
                <a:tint val="95000"/>
              </a:schemeClr>
            </a:solidFill>
          </a:ln>
          <a:gradFill>
            <a:gsLst>
              <a:gs pos="0">
                <a:schemeClr val="tx1">
                  <a:tint val="65000"/>
                </a:schemeClr>
              </a:gs>
              <a:gs pos="49900">
                <a:schemeClr val="tx1">
                  <a:tint val="95000"/>
                </a:schemeClr>
              </a:gs>
              <a:gs pos="50000">
                <a:schemeClr val="tx1"/>
              </a:gs>
              <a:gs pos="100000">
                <a:schemeClr val="tx1">
                  <a:tint val="95000"/>
                </a:schemeClr>
              </a:gs>
            </a:gsLst>
            <a:lin ang="5400000" scaled="1"/>
          </a:gradFill>
          <a:effectLst>
            <a:outerShdw blurRad="127000" algn="tl" rotWithShape="0">
              <a:schemeClr val="bg1">
                <a:alpha val="5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tx1"/>
        </a:buClr>
        <a:buFont typeface="Wingdings"/>
        <a:buChar char="n"/>
        <a:defRPr kumimoji="1" sz="3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>
            <a:shade val="75000"/>
          </a:schemeClr>
        </a:buClr>
        <a:buSzPct val="85000"/>
        <a:buFont typeface="Wingdings"/>
        <a:buChar char="n"/>
        <a:defRPr kumimoji="1" sz="28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4">
            <a:shade val="50000"/>
          </a:schemeClr>
        </a:buClr>
        <a:buSzPct val="75000"/>
        <a:buFont typeface="Wingdings"/>
        <a:buChar char="n"/>
        <a:defRPr kumimoji="1" sz="24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6">
            <a:shade val="50000"/>
          </a:schemeClr>
        </a:buClr>
        <a:buSzPct val="75000"/>
        <a:buFont typeface="Wingdings"/>
        <a:buChar char="n"/>
        <a:defRPr kumimoji="1" sz="20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3">
            <a:shade val="50000"/>
          </a:schemeClr>
        </a:buClr>
        <a:buSzPct val="70000"/>
        <a:buFont typeface="Wingdings"/>
        <a:buChar char="n"/>
        <a:defRPr kumimoji="1" sz="20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>
            <a:shade val="50000"/>
          </a:schemeClr>
        </a:buClr>
        <a:buSzPct val="6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2">
            <a:shade val="50000"/>
          </a:schemeClr>
        </a:buClr>
        <a:buSzPct val="6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5">
            <a:shade val="50000"/>
          </a:schemeClr>
        </a:buClr>
        <a:buSzPct val="6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tx1"/>
        </a:buClr>
        <a:buSzPct val="50000"/>
        <a:buFont typeface="Wingdings"/>
        <a:buChar char="n"/>
        <a:defRPr kumimoji="1" sz="20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7" Type="http://schemas.openxmlformats.org/officeDocument/2006/relationships/slide" Target="slide2.xml"/><Relationship Id="rId12" Type="http://schemas.openxmlformats.org/officeDocument/2006/relationships/slide" Target="slide16.xml"/><Relationship Id="rId17" Type="http://schemas.openxmlformats.org/officeDocument/2006/relationships/image" Target="../media/image10.png"/><Relationship Id="rId2" Type="http://schemas.openxmlformats.org/officeDocument/2006/relationships/audio" Target="../media/media1.mp3"/><Relationship Id="rId16" Type="http://schemas.openxmlformats.org/officeDocument/2006/relationships/slide" Target="slide27.xml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microsoft.com/office/2007/relationships/hdphoto" Target="../media/hdphoto2.wdp"/><Relationship Id="rId5" Type="http://schemas.openxmlformats.org/officeDocument/2006/relationships/image" Target="../media/image5.jpeg"/><Relationship Id="rId15" Type="http://schemas.openxmlformats.org/officeDocument/2006/relationships/image" Target="../media/image9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Relationship Id="rId14" Type="http://schemas.openxmlformats.org/officeDocument/2006/relationships/slide" Target="slide4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jpeg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3.gif"/><Relationship Id="rId5" Type="http://schemas.openxmlformats.org/officeDocument/2006/relationships/audio" Target="../media/audio1.wav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" Target="slide3.xml"/><Relationship Id="rId7" Type="http://schemas.openxmlformats.org/officeDocument/2006/relationships/audio" Target="../media/audio3.wav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microsoft.com/office/2007/relationships/hdphoto" Target="../media/hdphoto4.wdp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microsoft.com/office/2007/relationships/hdphoto" Target="../media/hdphoto4.wdp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audio" Target="../media/audio3.wav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microsoft.com/office/2007/relationships/hdphoto" Target="../media/hdphoto4.wdp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audio" Target="../media/audio3.wav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11" Type="http://schemas.microsoft.com/office/2007/relationships/hdphoto" Target="../media/hdphoto4.wdp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microsoft.com/office/2007/relationships/hdphoto" Target="../media/hdphoto4.wdp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slide" Target="slide3.xml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microsoft.com/office/2007/relationships/hdphoto" Target="../media/hdphoto4.wdp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audio" Target="../media/audio3.wav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audio" Target="../media/audio3.wav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microsoft.com/office/2007/relationships/hdphoto" Target="../media/hdphoto4.wdp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microsoft.com/office/2007/relationships/hdphoto" Target="../media/hdphoto4.wdp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audio" Target="../media/audio3.wav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microsoft.com/office/2007/relationships/hdphoto" Target="../media/hdphoto4.wdp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slide" Target="slide3.xml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microsoft.com/office/2007/relationships/hdphoto" Target="../media/hdphoto4.wdp"/><Relationship Id="rId5" Type="http://schemas.openxmlformats.org/officeDocument/2006/relationships/audio" Target="../media/audio3.wav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3" Type="http://schemas.openxmlformats.org/officeDocument/2006/relationships/image" Target="../media/image15.png"/><Relationship Id="rId7" Type="http://schemas.openxmlformats.org/officeDocument/2006/relationships/slide" Target="slide3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microsoft.com/office/2007/relationships/hdphoto" Target="../media/hdphoto4.wdp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3.gif"/><Relationship Id="rId5" Type="http://schemas.openxmlformats.org/officeDocument/2006/relationships/audio" Target="../media/audio1.wav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audio" Target="../media/audio3.wav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microsoft.com/office/2007/relationships/hdphoto" Target="../media/hdphoto4.wdp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11" Type="http://schemas.microsoft.com/office/2007/relationships/hdphoto" Target="../media/hdphoto4.wdp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12" Type="http://schemas.openxmlformats.org/officeDocument/2006/relationships/image" Target="../media/image20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34.jpeg"/><Relationship Id="rId5" Type="http://schemas.openxmlformats.org/officeDocument/2006/relationships/audio" Target="../media/audio3.wav"/><Relationship Id="rId10" Type="http://schemas.openxmlformats.org/officeDocument/2006/relationships/image" Target="../media/image33.gif"/><Relationship Id="rId4" Type="http://schemas.openxmlformats.org/officeDocument/2006/relationships/image" Target="../media/image16.png"/><Relationship Id="rId9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11" Type="http://schemas.microsoft.com/office/2007/relationships/hdphoto" Target="../media/hdphoto4.wdp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microsoft.com/office/2007/relationships/hdphoto" Target="../media/hdphoto4.wdp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slide" Target="slide15.xml"/><Relationship Id="rId9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microsoft.com/office/2007/relationships/hdphoto" Target="../media/hdphoto4.wdp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audio" Target="../media/audio3.wav"/><Relationship Id="rId9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microsoft.com/office/2007/relationships/hdphoto" Target="../media/hdphoto4.wdp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slide" Target="slide15.xml"/><Relationship Id="rId9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5" Type="http://schemas.openxmlformats.org/officeDocument/2006/relationships/image" Target="../media/image17.png"/><Relationship Id="rId10" Type="http://schemas.microsoft.com/office/2007/relationships/hdphoto" Target="../media/hdphoto4.wdp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5" Type="http://schemas.openxmlformats.org/officeDocument/2006/relationships/image" Target="../media/image17.png"/><Relationship Id="rId10" Type="http://schemas.microsoft.com/office/2007/relationships/hdphoto" Target="../media/hdphoto4.wdp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3" Type="http://schemas.openxmlformats.org/officeDocument/2006/relationships/image" Target="../media/image15.png"/><Relationship Id="rId7" Type="http://schemas.openxmlformats.org/officeDocument/2006/relationships/slide" Target="slide38.xml"/><Relationship Id="rId12" Type="http://schemas.microsoft.com/office/2007/relationships/hdphoto" Target="../media/hdphoto4.wdp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0" Type="http://schemas.openxmlformats.org/officeDocument/2006/relationships/image" Target="../media/image39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3.gif"/><Relationship Id="rId2" Type="http://schemas.openxmlformats.org/officeDocument/2006/relationships/slideLayout" Target="../slideLayouts/slideLayout36.xml"/><Relationship Id="rId1" Type="http://schemas.openxmlformats.org/officeDocument/2006/relationships/themeOverride" Target="../theme/themeOverride1.xml"/><Relationship Id="rId6" Type="http://schemas.openxmlformats.org/officeDocument/2006/relationships/audio" Target="../media/audio1.wav"/><Relationship Id="rId5" Type="http://schemas.microsoft.com/office/2007/relationships/hdphoto" Target="../media/hdphoto1.wdp"/><Relationship Id="rId4" Type="http://schemas.openxmlformats.org/officeDocument/2006/relationships/image" Target="../media/image5.jpeg"/><Relationship Id="rId9" Type="http://schemas.openxmlformats.org/officeDocument/2006/relationships/audio" Target="../media/audio2.wav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11" Type="http://schemas.microsoft.com/office/2007/relationships/hdphoto" Target="../media/hdphoto4.wdp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microsoft.com/office/2007/relationships/hdphoto" Target="../media/hdphoto4.wdp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slide" Target="slide26.xml"/><Relationship Id="rId9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microsoft.com/office/2007/relationships/hdphoto" Target="../media/hdphoto4.wdp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slide" Target="slide26.xml"/><Relationship Id="rId9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audio" Target="../media/audio3.wav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microsoft.com/office/2007/relationships/hdphoto" Target="../media/hdphoto4.wdp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microsoft.com/office/2007/relationships/hdphoto" Target="../media/hdphoto4.wdp"/><Relationship Id="rId5" Type="http://schemas.openxmlformats.org/officeDocument/2006/relationships/audio" Target="../media/audio3.wav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audio" Target="../media/audio3.wav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microsoft.com/office/2007/relationships/hdphoto" Target="../media/hdphoto4.wdp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11" Type="http://schemas.microsoft.com/office/2007/relationships/hdphoto" Target="../media/hdphoto4.wdp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microsoft.com/office/2007/relationships/hdphoto" Target="../media/hdphoto4.wdp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audio" Target="../media/audio3.wav"/><Relationship Id="rId9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11" Type="http://schemas.microsoft.com/office/2007/relationships/hdphoto" Target="../media/hdphoto4.wdp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11" Type="http://schemas.microsoft.com/office/2007/relationships/hdphoto" Target="../media/hdphoto4.wdp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12" Type="http://schemas.microsoft.com/office/2007/relationships/hdphoto" Target="../media/hdphoto4.wdp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11" Type="http://schemas.openxmlformats.org/officeDocument/2006/relationships/image" Target="../media/image20.png"/><Relationship Id="rId5" Type="http://schemas.openxmlformats.org/officeDocument/2006/relationships/slide" Target="slide38.xml"/><Relationship Id="rId10" Type="http://schemas.openxmlformats.org/officeDocument/2006/relationships/image" Target="../media/image50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gif"/><Relationship Id="rId3" Type="http://schemas.openxmlformats.org/officeDocument/2006/relationships/image" Target="../media/image5.jpeg"/><Relationship Id="rId7" Type="http://schemas.openxmlformats.org/officeDocument/2006/relationships/image" Target="../media/image51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3.xml"/><Relationship Id="rId6" Type="http://schemas.openxmlformats.org/officeDocument/2006/relationships/audio" Target="../media/audio5.wav"/><Relationship Id="rId5" Type="http://schemas.openxmlformats.org/officeDocument/2006/relationships/audio" Target="../media/audio1.wav"/><Relationship Id="rId4" Type="http://schemas.microsoft.com/office/2007/relationships/hdphoto" Target="../media/hdphoto1.wdp"/><Relationship Id="rId9" Type="http://schemas.openxmlformats.org/officeDocument/2006/relationships/audio" Target="../media/audio4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-182292" y="-1096"/>
            <a:ext cx="3024336" cy="3024336"/>
            <a:chOff x="96456" y="446192"/>
            <a:chExt cx="3024336" cy="3024336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8" name="Rectângulo 7"/>
            <p:cNvSpPr/>
            <p:nvPr/>
          </p:nvSpPr>
          <p:spPr>
            <a:xfrm>
              <a:off x="2483768" y="1958360"/>
              <a:ext cx="40748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5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5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  <p:sp>
        <p:nvSpPr>
          <p:cNvPr id="10" name="Rectângulo 9"/>
          <p:cNvSpPr/>
          <p:nvPr/>
        </p:nvSpPr>
        <p:spPr>
          <a:xfrm>
            <a:off x="2757095" y="31340"/>
            <a:ext cx="6356425" cy="6805756"/>
          </a:xfrm>
          <a:prstGeom prst="rect">
            <a:avLst/>
          </a:prstGeom>
          <a:solidFill>
            <a:srgbClr val="0070C0"/>
          </a:solidFill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ctângulo 10"/>
          <p:cNvSpPr/>
          <p:nvPr/>
        </p:nvSpPr>
        <p:spPr>
          <a:xfrm>
            <a:off x="48502" y="6423620"/>
            <a:ext cx="263886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b="1" cap="none" spc="0" dirty="0" smtClean="0">
                <a:ln w="6350" cmpd="sng">
                  <a:solidFill>
                    <a:srgbClr val="00B050"/>
                  </a:solidFill>
                  <a:prstDash val="solid"/>
                </a:ln>
                <a:noFill/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rPr>
              <a:t>Autor: Bruno Fernandes</a:t>
            </a:r>
            <a:endParaRPr lang="pt-PT" b="1" cap="none" spc="0" dirty="0">
              <a:ln w="6350" cmpd="sng">
                <a:solidFill>
                  <a:srgbClr val="00B050"/>
                </a:solidFill>
                <a:prstDash val="solid"/>
              </a:ln>
              <a:noFill/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2" name="Imagem 11">
            <a:hlinkClick r:id="rId7" action="ppaction://hlinksldjump">
              <a:snd r:embed="rId8" name="click.wav"/>
            </a:hlinkClick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56" y="4611608"/>
            <a:ext cx="1290377" cy="1290377"/>
          </a:xfrm>
          <a:prstGeom prst="rect">
            <a:avLst/>
          </a:prstGeom>
        </p:spPr>
      </p:pic>
      <p:sp>
        <p:nvSpPr>
          <p:cNvPr id="13" name="Rectângulo 12"/>
          <p:cNvSpPr/>
          <p:nvPr/>
        </p:nvSpPr>
        <p:spPr>
          <a:xfrm>
            <a:off x="499660" y="5746568"/>
            <a:ext cx="1725167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ln w="63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rPr>
              <a:t>INSTRUÇÕES</a:t>
            </a:r>
            <a:endParaRPr lang="pt-PT" b="1" dirty="0">
              <a:ln w="63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-21230" y="2884180"/>
            <a:ext cx="2778325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800" b="1" cap="none" spc="0" dirty="0" smtClean="0">
                <a:ln w="12700" cmpd="sng">
                  <a:solidFill>
                    <a:srgbClr val="00B050"/>
                  </a:solidFill>
                  <a:prstDash val="solid"/>
                </a:ln>
                <a:noFill/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rPr>
              <a:t>1º ANO</a:t>
            </a:r>
          </a:p>
          <a:p>
            <a:pPr algn="ctr"/>
            <a:r>
              <a:rPr lang="pt-PT" sz="2800" b="1" dirty="0" smtClean="0">
                <a:ln w="12700" cmpd="sng">
                  <a:solidFill>
                    <a:srgbClr val="00B050"/>
                  </a:solidFill>
                  <a:prstDash val="solid"/>
                </a:ln>
                <a:noFill/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rPr>
              <a:t>DE</a:t>
            </a:r>
          </a:p>
          <a:p>
            <a:pPr algn="ctr"/>
            <a:r>
              <a:rPr lang="pt-PT" sz="2800" b="1" cap="none" spc="0" dirty="0" smtClean="0">
                <a:ln w="12700" cmpd="sng">
                  <a:solidFill>
                    <a:srgbClr val="00B050"/>
                  </a:solidFill>
                  <a:prstDash val="solid"/>
                </a:ln>
                <a:noFill/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rPr>
              <a:t>ESCOLARIDADE</a:t>
            </a:r>
            <a:endParaRPr lang="pt-PT" sz="2800" b="1" cap="none" spc="0" dirty="0">
              <a:ln w="12700" cmpd="sng">
                <a:solidFill>
                  <a:srgbClr val="00B050"/>
                </a:solidFill>
                <a:prstDash val="solid"/>
              </a:ln>
              <a:noFill/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4206928" y="116632"/>
            <a:ext cx="34628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</a:rPr>
              <a:t>Geometria</a:t>
            </a:r>
            <a:endParaRPr lang="pt-PT" sz="5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7" name="Rectângulo arredondado 16"/>
          <p:cNvSpPr/>
          <p:nvPr/>
        </p:nvSpPr>
        <p:spPr>
          <a:xfrm>
            <a:off x="3072406" y="1886974"/>
            <a:ext cx="633670" cy="655298"/>
          </a:xfrm>
          <a:prstGeom prst="roundRect">
            <a:avLst>
              <a:gd name="adj" fmla="val 760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arredondado 17"/>
          <p:cNvSpPr/>
          <p:nvPr/>
        </p:nvSpPr>
        <p:spPr>
          <a:xfrm>
            <a:off x="3101209" y="3437332"/>
            <a:ext cx="576064" cy="54156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ctângulo arredondado 18"/>
          <p:cNvSpPr/>
          <p:nvPr/>
        </p:nvSpPr>
        <p:spPr>
          <a:xfrm>
            <a:off x="3101209" y="4951755"/>
            <a:ext cx="576064" cy="54156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Rectângulo 34"/>
          <p:cNvSpPr/>
          <p:nvPr/>
        </p:nvSpPr>
        <p:spPr>
          <a:xfrm>
            <a:off x="3814017" y="1911957"/>
            <a:ext cx="51395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pt-PT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</a:rPr>
              <a:t>Linhas retas e linhas curvas</a:t>
            </a:r>
            <a:endParaRPr lang="pt-PT" sz="32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6" name="Rectângulo 35"/>
          <p:cNvSpPr/>
          <p:nvPr/>
        </p:nvSpPr>
        <p:spPr>
          <a:xfrm>
            <a:off x="3814823" y="3384950"/>
            <a:ext cx="513870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pt-PT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</a:rPr>
              <a:t>Figuras geométricas</a:t>
            </a:r>
            <a:endParaRPr lang="pt-PT" sz="32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7" name="Rectângulo 36"/>
          <p:cNvSpPr/>
          <p:nvPr/>
        </p:nvSpPr>
        <p:spPr>
          <a:xfrm>
            <a:off x="3814822" y="4899372"/>
            <a:ext cx="5365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pt-PT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</a:rPr>
              <a:t>Sólidos geométricos I</a:t>
            </a:r>
            <a:endParaRPr lang="pt-PT" sz="32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40" name="Rectângulo 39"/>
          <p:cNvSpPr/>
          <p:nvPr/>
        </p:nvSpPr>
        <p:spPr>
          <a:xfrm>
            <a:off x="3206080" y="852076"/>
            <a:ext cx="54584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200" b="1" dirty="0" smtClean="0">
                <a:ln w="6350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</a:rPr>
              <a:t>Escolhe e pratica</a:t>
            </a:r>
            <a:endParaRPr lang="pt-PT" sz="3200" b="1" dirty="0">
              <a:ln w="6350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8196120" y="5896110"/>
            <a:ext cx="757409" cy="761886"/>
          </a:xfrm>
          <a:prstGeom prst="ellipse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0" name="menu_music.mp3">
            <a:hlinkClick r:id="" action="ppaction://media"/>
            <a:hlinkHover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>
            <a:clrChange>
              <a:clrFrom>
                <a:srgbClr val="FEFEFE">
                  <a:alpha val="94902"/>
                </a:srgbClr>
              </a:clrFrom>
              <a:clrTo>
                <a:srgbClr val="FEFEFE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29528" y="6015733"/>
            <a:ext cx="490591" cy="522639"/>
          </a:xfrm>
          <a:prstGeom prst="rect">
            <a:avLst/>
          </a:prstGeom>
          <a:ln>
            <a:noFill/>
          </a:ln>
        </p:spPr>
      </p:pic>
      <p:pic>
        <p:nvPicPr>
          <p:cNvPr id="21" name="Imagem 20">
            <a:hlinkClick r:id="rId12" action="ppaction://hlinksldjump">
              <a:snd r:embed="rId8" name="click.wav"/>
            </a:hlinkClick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58" y="3280773"/>
            <a:ext cx="794963" cy="794963"/>
          </a:xfrm>
          <a:prstGeom prst="rect">
            <a:avLst/>
          </a:prstGeom>
        </p:spPr>
      </p:pic>
      <p:pic>
        <p:nvPicPr>
          <p:cNvPr id="22" name="Imagem 21">
            <a:hlinkClick r:id="rId14" action="ppaction://hlinksldjump">
              <a:snd r:embed="rId8" name="click.wav"/>
            </a:hlinkClick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57" y="1817141"/>
            <a:ext cx="794963" cy="794963"/>
          </a:xfrm>
          <a:prstGeom prst="rect">
            <a:avLst/>
          </a:prstGeom>
        </p:spPr>
      </p:pic>
      <p:pic>
        <p:nvPicPr>
          <p:cNvPr id="23" name="Imagem 22">
            <a:hlinkClick r:id="rId16" action="ppaction://hlinksldjump">
              <a:snd r:embed="rId8" name="click.wav"/>
            </a:hlinkClick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695" y="4828993"/>
            <a:ext cx="787092" cy="78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0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137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3380832" y="5621064"/>
            <a:ext cx="32079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</a:rPr>
              <a:t>Instruções</a:t>
            </a:r>
            <a:endParaRPr lang="pt-PT" sz="54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431386" y="3476625"/>
            <a:ext cx="5796798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  <a:cs typeface="Calibri" pitchFamily="34" charset="0"/>
              </a:rPr>
              <a:t>OBJECTIVO: </a:t>
            </a:r>
          </a:p>
          <a:p>
            <a:pPr algn="just"/>
            <a:r>
              <a:rPr lang="pt-PT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Responde corretamente às questões que te são apresentadas. Em cada questão serão apresentadas 5 respostas e apenas uma está correta.</a:t>
            </a:r>
            <a:r>
              <a:rPr lang="pt-PT" sz="2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  <p:sp>
        <p:nvSpPr>
          <p:cNvPr id="9" name="Rectângulo 8"/>
          <p:cNvSpPr/>
          <p:nvPr/>
        </p:nvSpPr>
        <p:spPr>
          <a:xfrm>
            <a:off x="236398" y="4969743"/>
            <a:ext cx="8637032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Pratica e torna-te um </a:t>
            </a:r>
            <a:r>
              <a:rPr lang="pt-PT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ÁS </a:t>
            </a:r>
            <a:r>
              <a:rPr lang="pt-PT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da Matemática!!!</a:t>
            </a:r>
            <a:endParaRPr lang="pt-PT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1" name="Grupo 10"/>
          <p:cNvGrpSpPr/>
          <p:nvPr/>
        </p:nvGrpSpPr>
        <p:grpSpPr>
          <a:xfrm>
            <a:off x="-15683" y="-94059"/>
            <a:ext cx="2499451" cy="2499451"/>
            <a:chOff x="96456" y="446192"/>
            <a:chExt cx="3024336" cy="3024336"/>
          </a:xfrm>
        </p:grpSpPr>
        <p:pic>
          <p:nvPicPr>
            <p:cNvPr id="12" name="Imagem 11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14" name="Rectângulo 13"/>
            <p:cNvSpPr/>
            <p:nvPr/>
          </p:nvSpPr>
          <p:spPr>
            <a:xfrm>
              <a:off x="2440982" y="1958361"/>
              <a:ext cx="493056" cy="11172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5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5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  <p:sp>
        <p:nvSpPr>
          <p:cNvPr id="15" name="Rectângulo arredondado 14">
            <a:hlinkClick r:id="" action="ppaction://hlinkshowjump?jump=firstslide">
              <a:snd r:embed="rId4" name="click.wav"/>
            </a:hlinkClick>
          </p:cNvPr>
          <p:cNvSpPr/>
          <p:nvPr/>
        </p:nvSpPr>
        <p:spPr>
          <a:xfrm>
            <a:off x="6948264" y="5770413"/>
            <a:ext cx="1944216" cy="72008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erlin Sans FB Demi" pitchFamily="34" charset="0"/>
              </a:rPr>
              <a:t>MENU</a:t>
            </a:r>
          </a:p>
        </p:txBody>
      </p:sp>
      <p:sp>
        <p:nvSpPr>
          <p:cNvPr id="2" name="Rectângulo 1"/>
          <p:cNvSpPr/>
          <p:nvPr/>
        </p:nvSpPr>
        <p:spPr>
          <a:xfrm>
            <a:off x="2301412" y="2276872"/>
            <a:ext cx="443422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erlin Sans FB Demi" pitchFamily="34" charset="0"/>
              </a:rPr>
              <a:t>Sólidos Geométricos I</a:t>
            </a:r>
            <a:endParaRPr lang="pt-PT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2900389" y="910461"/>
            <a:ext cx="584807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erlin Sans FB Demi" pitchFamily="34" charset="0"/>
              </a:rPr>
              <a:t>Linhas retas e linhas curvas</a:t>
            </a:r>
            <a:endParaRPr lang="pt-PT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8" name="Rectângulo 17"/>
          <p:cNvSpPr/>
          <p:nvPr/>
        </p:nvSpPr>
        <p:spPr>
          <a:xfrm>
            <a:off x="3995936" y="1556792"/>
            <a:ext cx="48397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40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erlin Sans FB Demi" pitchFamily="34" charset="0"/>
              </a:rPr>
              <a:t>Figuras Geom</a:t>
            </a:r>
            <a:r>
              <a:rPr lang="pt-PT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erlin Sans FB Demi" pitchFamily="34" charset="0"/>
              </a:rPr>
              <a:t>étricas</a:t>
            </a:r>
            <a:endParaRPr lang="pt-PT" sz="40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20" name="Rectângulo 19"/>
          <p:cNvSpPr/>
          <p:nvPr/>
        </p:nvSpPr>
        <p:spPr>
          <a:xfrm>
            <a:off x="2464718" y="26715"/>
            <a:ext cx="65245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erlin Sans FB Demi" pitchFamily="34" charset="0"/>
              </a:rPr>
              <a:t>Geometria</a:t>
            </a:r>
            <a:endParaRPr lang="pt-PT" sz="48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58880" y="2996952"/>
            <a:ext cx="2133600" cy="1423416"/>
          </a:xfrm>
          <a:prstGeom prst="rect">
            <a:avLst/>
          </a:prstGeom>
        </p:spPr>
      </p:pic>
      <p:sp>
        <p:nvSpPr>
          <p:cNvPr id="5" name="Rectângulo 4"/>
          <p:cNvSpPr/>
          <p:nvPr/>
        </p:nvSpPr>
        <p:spPr>
          <a:xfrm>
            <a:off x="6588761" y="4107388"/>
            <a:ext cx="24368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  <a:cs typeface="Calibri" pitchFamily="34" charset="0"/>
              </a:rPr>
              <a:t>USA APENAS O TEU</a:t>
            </a:r>
          </a:p>
          <a:p>
            <a:pPr algn="ctr"/>
            <a:r>
              <a:rPr lang="pt-P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  <a:cs typeface="Calibri" pitchFamily="34" charset="0"/>
              </a:rPr>
              <a:t>RATO PARA JOGAR!!!</a:t>
            </a:r>
            <a:endParaRPr lang="pt-PT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erlin Sans FB Dem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55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2223444" y="2361540"/>
            <a:ext cx="469712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8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</a:rPr>
              <a:t>ERRADO</a:t>
            </a:r>
            <a:endParaRPr lang="pt-PT" sz="8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3059836" y="-118442"/>
            <a:ext cx="3024336" cy="3024336"/>
            <a:chOff x="96456" y="446192"/>
            <a:chExt cx="3024336" cy="3024336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8" name="Rectângulo 7"/>
            <p:cNvSpPr/>
            <p:nvPr/>
          </p:nvSpPr>
          <p:spPr>
            <a:xfrm>
              <a:off x="2483768" y="1958360"/>
              <a:ext cx="40748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5400" b="1" cap="none" spc="0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54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  <p:sp>
        <p:nvSpPr>
          <p:cNvPr id="9" name="Rectângulo arredondado 8">
            <a:hlinkClick r:id="" action="ppaction://hlinkshowjump?jump=lastslideviewed">
              <a:snd r:embed="rId5" name="click.wav"/>
            </a:hlinkClick>
          </p:cNvPr>
          <p:cNvSpPr/>
          <p:nvPr/>
        </p:nvSpPr>
        <p:spPr>
          <a:xfrm>
            <a:off x="1691680" y="5176242"/>
            <a:ext cx="5760640" cy="120508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</a:rPr>
              <a:t>TENTAR NOVAMENTE</a:t>
            </a:r>
            <a:endParaRPr lang="pt-PT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0" name="Rectângulo arredondado 9">
            <a:hlinkClick r:id="" action="ppaction://hlinkshowjump?jump=firstslide">
              <a:snd r:embed="rId5" name="click.wav"/>
            </a:hlinkClick>
          </p:cNvPr>
          <p:cNvSpPr/>
          <p:nvPr/>
        </p:nvSpPr>
        <p:spPr>
          <a:xfrm>
            <a:off x="6998382" y="203830"/>
            <a:ext cx="1944216" cy="72008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erlin Sans FB Demi" pitchFamily="34" charset="0"/>
              </a:rPr>
              <a:t>MENU</a:t>
            </a:r>
          </a:p>
        </p:txBody>
      </p:sp>
      <p:sp>
        <p:nvSpPr>
          <p:cNvPr id="13" name="Oval 12"/>
          <p:cNvSpPr/>
          <p:nvPr/>
        </p:nvSpPr>
        <p:spPr>
          <a:xfrm>
            <a:off x="4075667" y="4077072"/>
            <a:ext cx="916465" cy="80110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alpha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962" y="3776067"/>
            <a:ext cx="1362075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74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  <p:sndAc>
          <p:stSnd>
            <p:snd r:embed="rId2" name="comedy_music_falling_down_stairs.wav"/>
          </p:stSnd>
        </p:sndAc>
      </p:transition>
    </mc:Choice>
    <mc:Fallback xmlns="">
      <p:transition spd="slow" advClick="0">
        <p:fade/>
        <p:sndAc>
          <p:stSnd>
            <p:snd r:embed="rId8" name="comedy_music_falling_down_stair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24" name="Rectângulo arredondado 23"/>
          <p:cNvSpPr/>
          <p:nvPr/>
        </p:nvSpPr>
        <p:spPr>
          <a:xfrm>
            <a:off x="251520" y="332713"/>
            <a:ext cx="8675632" cy="73695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  Qual das figuras é uma linha reta?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25" name="Rectângulo 24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Rectângulo 25"/>
          <p:cNvSpPr/>
          <p:nvPr/>
        </p:nvSpPr>
        <p:spPr>
          <a:xfrm>
            <a:off x="90736" y="1191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040" y="1183789"/>
            <a:ext cx="6704591" cy="1645737"/>
          </a:xfrm>
          <a:prstGeom prst="rect">
            <a:avLst/>
          </a:prstGeom>
        </p:spPr>
      </p:pic>
      <p:pic>
        <p:nvPicPr>
          <p:cNvPr id="23" name="Imagem 2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27" name="Imagem 2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28" name="Imagem 2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29" name="Imagem 28">
            <a:hlinkClick r:id="" action="ppaction://hlinkshowjump?jump=nextslide">
              <a:snd r:embed="rId7" name="correct_sound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30" name="Imagem 29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31" name="Rectângulo 30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A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32" name="Rectângulo 31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B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33" name="Rectângulo 32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C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34" name="Rectângulo 33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D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35" name="Rectângulo 34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E</a:t>
            </a:r>
            <a:endParaRPr lang="pt-PT" sz="3200" b="1" dirty="0">
              <a:solidFill>
                <a:schemeClr val="tx1"/>
              </a:solidFill>
            </a:endParaRPr>
          </a:p>
        </p:txBody>
      </p:sp>
      <p:grpSp>
        <p:nvGrpSpPr>
          <p:cNvPr id="22" name="Grupo 21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36" name="Imagem 35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37" name="Oval 36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38" name="Rectângulo 37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583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17" name="Rectângulo arredondado 16"/>
          <p:cNvSpPr/>
          <p:nvPr/>
        </p:nvSpPr>
        <p:spPr>
          <a:xfrm>
            <a:off x="251520" y="332713"/>
            <a:ext cx="8675632" cy="73695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  Qual das figuras é uma linha curva?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18" name="Rectângulo 17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ctângulo 18"/>
          <p:cNvSpPr/>
          <p:nvPr/>
        </p:nvSpPr>
        <p:spPr>
          <a:xfrm>
            <a:off x="90736" y="1191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20" name="Imagem 19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21" name="Imagem 20">
            <a:hlinkClick r:id="" action="ppaction://hlinkshowjump?jump=nextslide">
              <a:snd r:embed="rId4" name="correct_sound.wav"/>
            </a:hlinkClick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22" name="Imagem 2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23" name="Imagem 2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24" name="Imagem 2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25" name="Rectângulo 24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A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6" name="Rectângulo 25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B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7" name="Rectângulo 26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C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8" name="Rectângulo 27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D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9" name="Rectângulo 28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E</a:t>
            </a:r>
            <a:endParaRPr lang="pt-PT" sz="3200" b="1" dirty="0">
              <a:solidFill>
                <a:schemeClr val="tx1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231" y="1143794"/>
            <a:ext cx="6103539" cy="1702980"/>
          </a:xfrm>
          <a:prstGeom prst="rect">
            <a:avLst/>
          </a:prstGeom>
        </p:spPr>
      </p:pic>
      <p:grpSp>
        <p:nvGrpSpPr>
          <p:cNvPr id="30" name="Grupo 29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31" name="Imagem 30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32" name="Oval 31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33" name="Rectângulo 32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64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" action="ppaction://hlinkshowjump?jump=nextslide">
              <a:snd r:embed="rId4" name="correct_sound.wav"/>
            </a:hlinkClick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1" name="Rectângulo 10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grupo A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grupo B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grupo C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grupo D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grupo E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7" name="Rectângulo arredondado 16"/>
          <p:cNvSpPr/>
          <p:nvPr/>
        </p:nvSpPr>
        <p:spPr>
          <a:xfrm>
            <a:off x="251520" y="332713"/>
            <a:ext cx="8675632" cy="73695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  Qual dos grupos </a:t>
            </a:r>
            <a:r>
              <a:rPr lang="pt-PT" sz="2800" b="1" dirty="0" smtClean="0">
                <a:solidFill>
                  <a:srgbClr val="FF0000"/>
                </a:solidFill>
              </a:rPr>
              <a:t>NÃO</a:t>
            </a:r>
            <a:r>
              <a:rPr lang="pt-PT" sz="2800" b="1" dirty="0" smtClean="0">
                <a:solidFill>
                  <a:srgbClr val="3333CC"/>
                </a:solidFill>
              </a:rPr>
              <a:t> tem linha curvas?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18" name="Rectângulo 17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ctângulo 18"/>
          <p:cNvSpPr/>
          <p:nvPr/>
        </p:nvSpPr>
        <p:spPr>
          <a:xfrm>
            <a:off x="90736" y="1191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501" y="1159764"/>
            <a:ext cx="6446996" cy="1652893"/>
          </a:xfrm>
          <a:prstGeom prst="rect">
            <a:avLst/>
          </a:prstGeom>
        </p:spPr>
      </p:pic>
      <p:grpSp>
        <p:nvGrpSpPr>
          <p:cNvPr id="20" name="Grupo 19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2" name="Oval 21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3" name="Rectângulo 22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690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" action="ppaction://hlinkshowjump?jump=nextslide">
              <a:snd r:embed="rId6" name="correct_sound.wav"/>
            </a:hlinkClick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1" name="Rectângulo 10"/>
          <p:cNvSpPr/>
          <p:nvPr/>
        </p:nvSpPr>
        <p:spPr>
          <a:xfrm>
            <a:off x="1069132" y="2787412"/>
            <a:ext cx="7732290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000" b="1" dirty="0" smtClean="0">
                <a:solidFill>
                  <a:schemeClr val="tx1"/>
                </a:solidFill>
              </a:rPr>
              <a:t>8</a:t>
            </a:r>
            <a:endParaRPr lang="pt-PT" sz="3000" b="1" dirty="0">
              <a:solidFill>
                <a:schemeClr val="tx1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069132" y="3582303"/>
            <a:ext cx="7544710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000" b="1" dirty="0" smtClean="0">
                <a:solidFill>
                  <a:schemeClr val="tx1"/>
                </a:solidFill>
              </a:rPr>
              <a:t>18</a:t>
            </a:r>
            <a:endParaRPr lang="pt-PT" sz="3000" b="1" dirty="0">
              <a:solidFill>
                <a:schemeClr val="tx1"/>
              </a:solidFill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000" b="1" dirty="0" smtClean="0">
                <a:solidFill>
                  <a:schemeClr val="tx1"/>
                </a:solidFill>
              </a:rPr>
              <a:t>16</a:t>
            </a:r>
            <a:endParaRPr lang="pt-PT" sz="3000" b="1" dirty="0">
              <a:solidFill>
                <a:schemeClr val="tx1"/>
              </a:solidFill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1069132" y="5169611"/>
            <a:ext cx="7544710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000" b="1" dirty="0" smtClean="0">
                <a:solidFill>
                  <a:schemeClr val="tx1"/>
                </a:solidFill>
              </a:rPr>
              <a:t>12</a:t>
            </a:r>
            <a:endParaRPr lang="pt-PT" sz="3000" b="1" dirty="0">
              <a:solidFill>
                <a:schemeClr val="tx1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000" b="1" dirty="0" smtClean="0">
                <a:solidFill>
                  <a:schemeClr val="tx1"/>
                </a:solidFill>
              </a:rPr>
              <a:t>24</a:t>
            </a:r>
            <a:endParaRPr lang="pt-PT" sz="3000" b="1" dirty="0">
              <a:solidFill>
                <a:schemeClr val="tx1"/>
              </a:solidFill>
            </a:endParaRPr>
          </a:p>
        </p:txBody>
      </p:sp>
      <p:sp>
        <p:nvSpPr>
          <p:cNvPr id="17" name="Rectângulo arredondado 16"/>
          <p:cNvSpPr/>
          <p:nvPr/>
        </p:nvSpPr>
        <p:spPr>
          <a:xfrm>
            <a:off x="251520" y="332713"/>
            <a:ext cx="8675632" cy="73695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Quantas linhas retas existem no cubo?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18" name="Rectângulo 17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ctângulo 18"/>
          <p:cNvSpPr/>
          <p:nvPr/>
        </p:nvSpPr>
        <p:spPr>
          <a:xfrm>
            <a:off x="90736" y="1191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369620"/>
            <a:ext cx="4727273" cy="4363636"/>
          </a:xfrm>
          <a:prstGeom prst="rect">
            <a:avLst/>
          </a:prstGeom>
        </p:spPr>
      </p:pic>
      <p:grpSp>
        <p:nvGrpSpPr>
          <p:cNvPr id="20" name="Grupo 19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2" name="Oval 21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3" name="Rectângulo 22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184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" action="ppaction://hlinkshowjump?jump=nextslide">
              <a:snd r:embed="rId2" name="correct_sound.wav"/>
            </a:hlinkClick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1" name="Rectângulo 10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1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2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3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4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0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0" name="Rectângulo arredondado 19"/>
          <p:cNvSpPr/>
          <p:nvPr/>
        </p:nvSpPr>
        <p:spPr>
          <a:xfrm>
            <a:off x="251520" y="332713"/>
            <a:ext cx="8675632" cy="73695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Quantas linhas curvas cor-de-rosa observas na imagem?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21" name="Rectângulo 20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ctângulo 21"/>
          <p:cNvSpPr/>
          <p:nvPr/>
        </p:nvSpPr>
        <p:spPr>
          <a:xfrm>
            <a:off x="90736" y="1191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750" y="1244610"/>
            <a:ext cx="5984499" cy="1528649"/>
          </a:xfrm>
          <a:prstGeom prst="rect">
            <a:avLst/>
          </a:prstGeom>
        </p:spPr>
      </p:pic>
      <p:grpSp>
        <p:nvGrpSpPr>
          <p:cNvPr id="18" name="Grupo 17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3" name="Oval 22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4" name="Rectângulo 23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688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" action="ppaction://hlinkshowjump?jump=nextslide">
              <a:snd r:embed="rId4" name="correct_sound.wav"/>
            </a:hlinkClick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7" name="Rectângulo arredondado 16"/>
          <p:cNvSpPr/>
          <p:nvPr/>
        </p:nvSpPr>
        <p:spPr>
          <a:xfrm>
            <a:off x="251520" y="332713"/>
            <a:ext cx="8675632" cy="73695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  Qual dos grupos tem </a:t>
            </a:r>
            <a:r>
              <a:rPr lang="pt-PT" sz="2800" b="1" dirty="0" smtClean="0">
                <a:solidFill>
                  <a:srgbClr val="FF0000"/>
                </a:solidFill>
              </a:rPr>
              <a:t>MAIS</a:t>
            </a:r>
            <a:r>
              <a:rPr lang="pt-PT" sz="2800" b="1" dirty="0" smtClean="0">
                <a:solidFill>
                  <a:srgbClr val="3333CC"/>
                </a:solidFill>
              </a:rPr>
              <a:t> linhas retas?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18" name="Rectângulo 17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ctângulo 18"/>
          <p:cNvSpPr/>
          <p:nvPr/>
        </p:nvSpPr>
        <p:spPr>
          <a:xfrm>
            <a:off x="90736" y="1191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20" name="Rectângulo 19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grupo A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1" name="Rectângulo 20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grupo B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2" name="Rectângulo 21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grupo C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3" name="Rectângulo 22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grupo D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4" name="Rectângulo 23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grupo E</a:t>
            </a:r>
            <a:endParaRPr lang="pt-PT" sz="3200" b="1" dirty="0">
              <a:solidFill>
                <a:schemeClr val="tx1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414" y="1164384"/>
            <a:ext cx="6547172" cy="1667204"/>
          </a:xfrm>
          <a:prstGeom prst="rect">
            <a:avLst/>
          </a:prstGeom>
        </p:spPr>
      </p:pic>
      <p:grpSp>
        <p:nvGrpSpPr>
          <p:cNvPr id="25" name="Grupo 24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6" name="Imagem 25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7" name="Oval 26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8" name="Rectângulo 27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543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" action="ppaction://hlinkshowjump?jump=nextslide">
              <a:snd r:embed="rId7" name="correct_sound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1" name="Rectângulo arredondado 10"/>
          <p:cNvSpPr/>
          <p:nvPr/>
        </p:nvSpPr>
        <p:spPr>
          <a:xfrm>
            <a:off x="251520" y="332713"/>
            <a:ext cx="8675632" cy="73695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  Qual das figuras tem </a:t>
            </a:r>
            <a:r>
              <a:rPr lang="pt-PT" sz="2800" b="1" dirty="0" smtClean="0">
                <a:solidFill>
                  <a:srgbClr val="FF0000"/>
                </a:solidFill>
              </a:rPr>
              <a:t>MAIS</a:t>
            </a:r>
            <a:r>
              <a:rPr lang="pt-PT" sz="2800" b="1" dirty="0" smtClean="0">
                <a:solidFill>
                  <a:srgbClr val="3333CC"/>
                </a:solidFill>
              </a:rPr>
              <a:t> linhas retas?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Rectângulo 12"/>
          <p:cNvSpPr/>
          <p:nvPr/>
        </p:nvSpPr>
        <p:spPr>
          <a:xfrm>
            <a:off x="90736" y="1191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195" y="1220208"/>
            <a:ext cx="6797611" cy="1502630"/>
          </a:xfrm>
          <a:prstGeom prst="rect">
            <a:avLst/>
          </a:prstGeom>
        </p:spPr>
      </p:pic>
      <p:sp>
        <p:nvSpPr>
          <p:cNvPr id="21" name="Rectângulo 20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A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2" name="Rectângulo 21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B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3" name="Rectângulo 22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C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4" name="Rectângulo 23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D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5" name="Rectângulo 24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E</a:t>
            </a:r>
            <a:endParaRPr lang="pt-PT" sz="3200" b="1" dirty="0">
              <a:solidFill>
                <a:schemeClr val="tx1"/>
              </a:solidFill>
            </a:endParaRPr>
          </a:p>
        </p:txBody>
      </p:sp>
      <p:grpSp>
        <p:nvGrpSpPr>
          <p:cNvPr id="18" name="Grupo 17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6" name="Oval 25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7" name="Rectângulo 26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924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" action="ppaction://hlinkshowjump?jump=nextslide">
              <a:snd r:embed="rId4" name="correct_sound.wav"/>
            </a:hlinkClick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1" name="Rectângulo arredondado 10"/>
          <p:cNvSpPr/>
          <p:nvPr/>
        </p:nvSpPr>
        <p:spPr>
          <a:xfrm>
            <a:off x="251520" y="332713"/>
            <a:ext cx="8675632" cy="73695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  Qual das figuras tem </a:t>
            </a:r>
            <a:r>
              <a:rPr lang="pt-PT" sz="2800" b="1" dirty="0" smtClean="0">
                <a:solidFill>
                  <a:srgbClr val="FF0000"/>
                </a:solidFill>
              </a:rPr>
              <a:t>MENOS</a:t>
            </a:r>
            <a:r>
              <a:rPr lang="pt-PT" sz="2800" b="1" dirty="0" smtClean="0">
                <a:solidFill>
                  <a:srgbClr val="3333CC"/>
                </a:solidFill>
              </a:rPr>
              <a:t> linhas curvas?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Rectângulo 12"/>
          <p:cNvSpPr/>
          <p:nvPr/>
        </p:nvSpPr>
        <p:spPr>
          <a:xfrm>
            <a:off x="90736" y="1191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677" y="1221028"/>
            <a:ext cx="6246646" cy="1488319"/>
          </a:xfrm>
          <a:prstGeom prst="rect">
            <a:avLst/>
          </a:prstGeom>
        </p:spPr>
      </p:pic>
      <p:sp>
        <p:nvSpPr>
          <p:cNvPr id="21" name="Rectângulo 20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A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2" name="Rectângulo 21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B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3" name="Rectângulo 22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C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4" name="Rectângulo 23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D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5" name="Rectângulo 24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E</a:t>
            </a:r>
            <a:endParaRPr lang="pt-PT" sz="3200" b="1" dirty="0">
              <a:solidFill>
                <a:schemeClr val="tx1"/>
              </a:solidFill>
            </a:endParaRPr>
          </a:p>
        </p:txBody>
      </p:sp>
      <p:grpSp>
        <p:nvGrpSpPr>
          <p:cNvPr id="18" name="Grupo 17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6" name="Oval 25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7" name="Rectângulo 26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434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" action="ppaction://hlinkshowjump?jump=nextslide">
              <a:snd r:embed="rId2" name="correct_sound.wav"/>
            </a:hlinkClick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1" name="Rectângulo arredondado 10"/>
          <p:cNvSpPr/>
          <p:nvPr/>
        </p:nvSpPr>
        <p:spPr>
          <a:xfrm>
            <a:off x="251520" y="332713"/>
            <a:ext cx="8675632" cy="73695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Qual dos objetos é composto apenas por linhas curvas?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Rectângulo 12"/>
          <p:cNvSpPr/>
          <p:nvPr/>
        </p:nvSpPr>
        <p:spPr>
          <a:xfrm>
            <a:off x="90736" y="1191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objeto A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>
                <a:solidFill>
                  <a:schemeClr val="tx1"/>
                </a:solidFill>
              </a:rPr>
              <a:t>objeto </a:t>
            </a:r>
            <a:r>
              <a:rPr lang="pt-PT" sz="3200" b="1" dirty="0" smtClean="0">
                <a:solidFill>
                  <a:schemeClr val="tx1"/>
                </a:solidFill>
              </a:rPr>
              <a:t>B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6" name="Rectângulo 15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>
                <a:solidFill>
                  <a:schemeClr val="tx1"/>
                </a:solidFill>
              </a:rPr>
              <a:t>objeto </a:t>
            </a:r>
            <a:r>
              <a:rPr lang="pt-PT" sz="3200" b="1" dirty="0" smtClean="0">
                <a:solidFill>
                  <a:schemeClr val="tx1"/>
                </a:solidFill>
              </a:rPr>
              <a:t>C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>
                <a:solidFill>
                  <a:schemeClr val="tx1"/>
                </a:solidFill>
              </a:rPr>
              <a:t>objeto </a:t>
            </a:r>
            <a:r>
              <a:rPr lang="pt-PT" sz="3200" b="1" dirty="0" smtClean="0">
                <a:solidFill>
                  <a:schemeClr val="tx1"/>
                </a:solidFill>
              </a:rPr>
              <a:t>D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8" name="Rectângulo 17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>
                <a:solidFill>
                  <a:schemeClr val="tx1"/>
                </a:solidFill>
              </a:rPr>
              <a:t>objeto </a:t>
            </a:r>
            <a:r>
              <a:rPr lang="pt-PT" sz="3200" b="1" dirty="0" smtClean="0">
                <a:solidFill>
                  <a:schemeClr val="tx1"/>
                </a:solidFill>
              </a:rPr>
              <a:t>E</a:t>
            </a:r>
            <a:endParaRPr lang="pt-PT" sz="3200" b="1" dirty="0">
              <a:solidFill>
                <a:schemeClr val="tx1"/>
              </a:solidFill>
            </a:endParaRP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079" y="1187840"/>
            <a:ext cx="6439841" cy="1624271"/>
          </a:xfrm>
          <a:prstGeom prst="rect">
            <a:avLst/>
          </a:prstGeom>
        </p:spPr>
      </p:pic>
      <p:grpSp>
        <p:nvGrpSpPr>
          <p:cNvPr id="19" name="Grupo 18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2" name="Oval 21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3" name="Rectângulo 22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943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" action="ppaction://hlinkshowjump?jump=nextslide">
              <a:snd r:embed="rId5" name="correct_sound.wav"/>
            </a:hlinkClick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1" name="Rectângulo arredondado 10"/>
          <p:cNvSpPr/>
          <p:nvPr/>
        </p:nvSpPr>
        <p:spPr>
          <a:xfrm>
            <a:off x="251520" y="332712"/>
            <a:ext cx="8675632" cy="108006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sz="2400" b="1" dirty="0" smtClean="0">
                <a:solidFill>
                  <a:srgbClr val="3333CC"/>
                </a:solidFill>
              </a:rPr>
              <a:t>Quantas linhas retas existem a mais que as linhas curvas na imagem representada?</a:t>
            </a:r>
            <a:endParaRPr lang="pt-PT" sz="2400" b="1" dirty="0">
              <a:solidFill>
                <a:srgbClr val="3333CC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Rectângulo 12"/>
          <p:cNvSpPr/>
          <p:nvPr/>
        </p:nvSpPr>
        <p:spPr>
          <a:xfrm>
            <a:off x="90736" y="1191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1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2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6" name="Rectângulo 15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3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4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8" name="Rectângulo 17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7</a:t>
            </a:r>
            <a:endParaRPr lang="pt-PT" sz="3200" b="1" dirty="0">
              <a:solidFill>
                <a:schemeClr val="tx1"/>
              </a:solidFill>
            </a:endParaRP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828111"/>
            <a:ext cx="4171586" cy="3833137"/>
          </a:xfrm>
          <a:prstGeom prst="rect">
            <a:avLst/>
          </a:prstGeom>
        </p:spPr>
      </p:pic>
      <p:grpSp>
        <p:nvGrpSpPr>
          <p:cNvPr id="19" name="Grupo 18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2" name="Oval 21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3" name="Rectângulo 22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694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rId7" action="ppaction://hlinksldjump">
              <a:snd r:embed="rId8" name="correct_sound.wav"/>
            </a:hlinkClick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1" name="Rectângulo arredondado 10"/>
          <p:cNvSpPr/>
          <p:nvPr/>
        </p:nvSpPr>
        <p:spPr>
          <a:xfrm>
            <a:off x="251520" y="332712"/>
            <a:ext cx="8675632" cy="1008055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sz="2400" b="1" dirty="0" smtClean="0">
                <a:solidFill>
                  <a:srgbClr val="3333CC"/>
                </a:solidFill>
              </a:rPr>
              <a:t>A Cátia quer desenhar dois círculos.</a:t>
            </a:r>
          </a:p>
          <a:p>
            <a:pPr algn="just"/>
            <a:r>
              <a:rPr lang="pt-PT" sz="2400" b="1" dirty="0" smtClean="0">
                <a:solidFill>
                  <a:srgbClr val="3333CC"/>
                </a:solidFill>
              </a:rPr>
              <a:t>Quantas linhas retas precisa ela desenhar?</a:t>
            </a:r>
            <a:endParaRPr lang="pt-PT" sz="2400" b="1" dirty="0">
              <a:solidFill>
                <a:srgbClr val="3333CC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Rectângulo 12"/>
          <p:cNvSpPr/>
          <p:nvPr/>
        </p:nvSpPr>
        <p:spPr>
          <a:xfrm>
            <a:off x="90736" y="1191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1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3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6" name="Rectângulo 15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6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5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8" name="Rectângulo 17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0</a:t>
            </a:r>
            <a:endParaRPr lang="pt-PT" sz="3200" b="1" dirty="0">
              <a:solidFill>
                <a:schemeClr val="tx1"/>
              </a:solidFill>
            </a:endParaRPr>
          </a:p>
        </p:txBody>
      </p:sp>
      <p:grpSp>
        <p:nvGrpSpPr>
          <p:cNvPr id="19" name="Grupo 18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1" name="Oval 20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2" name="Rectângulo 21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992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2223444" y="2361540"/>
            <a:ext cx="469712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8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</a:rPr>
              <a:t>ERRADO</a:t>
            </a:r>
            <a:endParaRPr lang="pt-PT" sz="8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3059836" y="-118442"/>
            <a:ext cx="3024336" cy="3024336"/>
            <a:chOff x="96456" y="446192"/>
            <a:chExt cx="3024336" cy="3024336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8" name="Rectângulo 7"/>
            <p:cNvSpPr/>
            <p:nvPr/>
          </p:nvSpPr>
          <p:spPr>
            <a:xfrm>
              <a:off x="2483768" y="1958360"/>
              <a:ext cx="40748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5400" b="1" cap="none" spc="0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54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  <p:sp>
        <p:nvSpPr>
          <p:cNvPr id="9" name="Rectângulo arredondado 8">
            <a:hlinkClick r:id="" action="ppaction://hlinkshowjump?jump=lastslideviewed">
              <a:snd r:embed="rId5" name="click.wav"/>
            </a:hlinkClick>
          </p:cNvPr>
          <p:cNvSpPr/>
          <p:nvPr/>
        </p:nvSpPr>
        <p:spPr>
          <a:xfrm>
            <a:off x="1691680" y="5176242"/>
            <a:ext cx="5760640" cy="120508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</a:rPr>
              <a:t>TENTAR NOVAMENTE</a:t>
            </a:r>
            <a:endParaRPr lang="pt-PT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0" name="Rectângulo arredondado 9">
            <a:hlinkClick r:id="" action="ppaction://hlinkshowjump?jump=firstslide">
              <a:snd r:embed="rId5" name="click.wav"/>
            </a:hlinkClick>
          </p:cNvPr>
          <p:cNvSpPr/>
          <p:nvPr/>
        </p:nvSpPr>
        <p:spPr>
          <a:xfrm>
            <a:off x="6998382" y="203830"/>
            <a:ext cx="1944216" cy="72008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erlin Sans FB Demi" pitchFamily="34" charset="0"/>
              </a:rPr>
              <a:t>MENU</a:t>
            </a:r>
          </a:p>
        </p:txBody>
      </p:sp>
      <p:sp>
        <p:nvSpPr>
          <p:cNvPr id="11" name="Oval 10"/>
          <p:cNvSpPr/>
          <p:nvPr/>
        </p:nvSpPr>
        <p:spPr>
          <a:xfrm>
            <a:off x="4075667" y="4077072"/>
            <a:ext cx="916465" cy="80110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alpha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962" y="3776067"/>
            <a:ext cx="1362075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13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  <p:sndAc>
          <p:stSnd>
            <p:snd r:embed="rId2" name="comedy_music_falling_down_stairs.wav"/>
          </p:stSnd>
        </p:sndAc>
      </p:transition>
    </mc:Choice>
    <mc:Fallback xmlns="">
      <p:transition spd="slow" advClick="0">
        <p:fade/>
        <p:sndAc>
          <p:stSnd>
            <p:snd r:embed="rId8" name="comedy_music_falling_down_stair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" action="ppaction://hlinkshowjump?jump=nextslide">
              <a:snd r:embed="rId7" name="correct_sound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1" name="Rectângulo 10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quadrado A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quadrado B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quadrado C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quadrado D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quadrado E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7" name="Rectângulo arredondado 16"/>
          <p:cNvSpPr/>
          <p:nvPr/>
        </p:nvSpPr>
        <p:spPr>
          <a:xfrm>
            <a:off x="251520" y="332713"/>
            <a:ext cx="8675632" cy="73695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  O quadrado A é menor que o _______.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18" name="Rectângulo 17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ctângulo 18"/>
          <p:cNvSpPr/>
          <p:nvPr/>
        </p:nvSpPr>
        <p:spPr>
          <a:xfrm>
            <a:off x="90736" y="1191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060" y="1231782"/>
            <a:ext cx="6625881" cy="1509785"/>
          </a:xfrm>
          <a:prstGeom prst="rect">
            <a:avLst/>
          </a:prstGeom>
        </p:spPr>
      </p:pic>
      <p:grpSp>
        <p:nvGrpSpPr>
          <p:cNvPr id="20" name="Grupo 19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2" name="Oval 21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3" name="Rectângulo 22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471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" action="ppaction://hlinkshowjump?jump=nextslide">
              <a:snd r:embed="rId6" name="correct_sound.wav"/>
            </a:hlinkClick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1" name="Rectângulo 10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imagem A e B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imagem B </a:t>
            </a:r>
            <a:r>
              <a:rPr lang="pt-PT" sz="3200" b="1" dirty="0">
                <a:solidFill>
                  <a:schemeClr val="tx1"/>
                </a:solidFill>
              </a:rPr>
              <a:t>e </a:t>
            </a:r>
            <a:r>
              <a:rPr lang="pt-PT" sz="3200" b="1" dirty="0" smtClean="0">
                <a:solidFill>
                  <a:schemeClr val="tx1"/>
                </a:solidFill>
              </a:rPr>
              <a:t>C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imagem C </a:t>
            </a:r>
            <a:r>
              <a:rPr lang="pt-PT" sz="3200" b="1" dirty="0">
                <a:solidFill>
                  <a:schemeClr val="tx1"/>
                </a:solidFill>
              </a:rPr>
              <a:t>e </a:t>
            </a:r>
            <a:r>
              <a:rPr lang="pt-PT" sz="3200" b="1" dirty="0" smtClean="0">
                <a:solidFill>
                  <a:schemeClr val="tx1"/>
                </a:solidFill>
              </a:rPr>
              <a:t>D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imagem A, B e C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imagem B, C e D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6" name="Rectângulo arredondado 15"/>
          <p:cNvSpPr/>
          <p:nvPr/>
        </p:nvSpPr>
        <p:spPr>
          <a:xfrm>
            <a:off x="251520" y="332713"/>
            <a:ext cx="8675632" cy="73695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  Quais das imagens são figuras geométricas?</a:t>
            </a:r>
            <a:endParaRPr lang="pt-PT" sz="2800" b="1" dirty="0">
              <a:solidFill>
                <a:srgbClr val="FF0000"/>
              </a:solidFill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90736" y="1191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258" y="1180504"/>
            <a:ext cx="6561484" cy="1617115"/>
          </a:xfrm>
          <a:prstGeom prst="rect">
            <a:avLst/>
          </a:prstGeom>
        </p:spPr>
      </p:pic>
      <p:grpSp>
        <p:nvGrpSpPr>
          <p:cNvPr id="20" name="Grupo 19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2" name="Oval 21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3" name="Rectângulo 22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376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" action="ppaction://hlinkshowjump?jump=nextslide">
              <a:snd r:embed="rId5" name="correct_sound.wav"/>
            </a:hlinkClick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9" name="Rectângulo arredondado 18"/>
          <p:cNvSpPr/>
          <p:nvPr/>
        </p:nvSpPr>
        <p:spPr>
          <a:xfrm>
            <a:off x="251520" y="332713"/>
            <a:ext cx="8675632" cy="73695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  A figura E tem a mesma forma que a figura ___.</a:t>
            </a:r>
            <a:endParaRPr lang="pt-PT" sz="2800" b="1" dirty="0">
              <a:solidFill>
                <a:srgbClr val="FF0000"/>
              </a:solidFill>
            </a:endParaRPr>
          </a:p>
        </p:txBody>
      </p:sp>
      <p:sp>
        <p:nvSpPr>
          <p:cNvPr id="20" name="Rectângulo 19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ctângulo 20"/>
          <p:cNvSpPr/>
          <p:nvPr/>
        </p:nvSpPr>
        <p:spPr>
          <a:xfrm>
            <a:off x="90736" y="1191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22" name="Rectângulo 21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A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3" name="Rectângulo 22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B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4" name="Rectângulo 23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C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5" name="Rectângulo 24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D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6" name="Rectângulo 25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E</a:t>
            </a:r>
            <a:endParaRPr lang="pt-PT" sz="3200" b="1" dirty="0">
              <a:solidFill>
                <a:schemeClr val="tx1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705" y="1212116"/>
            <a:ext cx="6704591" cy="1502630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613" y="1428960"/>
            <a:ext cx="942813" cy="942813"/>
          </a:xfrm>
          <a:prstGeom prst="rect">
            <a:avLst/>
          </a:prstGeom>
        </p:spPr>
      </p:pic>
      <p:pic>
        <p:nvPicPr>
          <p:cNvPr id="28" name="Imagem 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360" y="1601599"/>
            <a:ext cx="1407804" cy="65270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grpSp>
        <p:nvGrpSpPr>
          <p:cNvPr id="29" name="Grupo 28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30" name="Imagem 29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31" name="Oval 30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32" name="Rectângulo 31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529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" action="ppaction://hlinkshowjump?jump=nextslide">
              <a:snd r:embed="rId6" name="correct_sound.wav"/>
            </a:hlinkClick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1" name="Rectângulo 10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peça B e peça C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peça A </a:t>
            </a:r>
            <a:r>
              <a:rPr lang="pt-PT" sz="3200" b="1" dirty="0">
                <a:solidFill>
                  <a:schemeClr val="tx1"/>
                </a:solidFill>
              </a:rPr>
              <a:t>e peça C</a:t>
            </a:r>
          </a:p>
        </p:txBody>
      </p:sp>
      <p:sp>
        <p:nvSpPr>
          <p:cNvPr id="13" name="Rectângulo 12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peças A, B </a:t>
            </a:r>
            <a:r>
              <a:rPr lang="pt-PT" sz="3200" b="1" dirty="0">
                <a:solidFill>
                  <a:schemeClr val="tx1"/>
                </a:solidFill>
              </a:rPr>
              <a:t>e </a:t>
            </a:r>
            <a:r>
              <a:rPr lang="pt-PT" sz="3200" b="1" dirty="0" smtClean="0">
                <a:solidFill>
                  <a:schemeClr val="tx1"/>
                </a:solidFill>
              </a:rPr>
              <a:t>D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peças B, C </a:t>
            </a:r>
            <a:r>
              <a:rPr lang="pt-PT" sz="3200" b="1" dirty="0">
                <a:solidFill>
                  <a:schemeClr val="tx1"/>
                </a:solidFill>
              </a:rPr>
              <a:t>e </a:t>
            </a:r>
            <a:r>
              <a:rPr lang="pt-PT" sz="3200" b="1" dirty="0" smtClean="0">
                <a:solidFill>
                  <a:schemeClr val="tx1"/>
                </a:solidFill>
              </a:rPr>
              <a:t>D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peça A </a:t>
            </a:r>
            <a:r>
              <a:rPr lang="pt-PT" sz="3200" b="1" dirty="0">
                <a:solidFill>
                  <a:schemeClr val="tx1"/>
                </a:solidFill>
              </a:rPr>
              <a:t>e peça </a:t>
            </a:r>
            <a:r>
              <a:rPr lang="pt-PT" sz="3200" b="1" dirty="0" smtClean="0">
                <a:solidFill>
                  <a:schemeClr val="tx1"/>
                </a:solidFill>
              </a:rPr>
              <a:t>E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6" name="Rectângulo arredondado 15"/>
          <p:cNvSpPr/>
          <p:nvPr/>
        </p:nvSpPr>
        <p:spPr>
          <a:xfrm>
            <a:off x="251520" y="332713"/>
            <a:ext cx="8675632" cy="73695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  Quais as peças do puzzle que têm a mesma forma?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90736" y="1191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428960"/>
            <a:ext cx="4486423" cy="2644628"/>
          </a:xfrm>
          <a:prstGeom prst="rect">
            <a:avLst/>
          </a:prstGeom>
        </p:spPr>
      </p:pic>
      <p:grpSp>
        <p:nvGrpSpPr>
          <p:cNvPr id="19" name="Grupo 18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1" name="Oval 20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2" name="Rectângulo 21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45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" action="ppaction://hlinkshowjump?jump=nextslide">
              <a:snd r:embed="rId2" name="correct_sound.wav"/>
            </a:hlinkClick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6" name="Rectângulo arredondado 15"/>
          <p:cNvSpPr/>
          <p:nvPr/>
        </p:nvSpPr>
        <p:spPr>
          <a:xfrm>
            <a:off x="251520" y="332713"/>
            <a:ext cx="8675632" cy="73695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  Qual dos objetos tem a forma diferente dos outros?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90736" y="1191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393" y="1187840"/>
            <a:ext cx="6733212" cy="1559873"/>
          </a:xfrm>
          <a:prstGeom prst="rect">
            <a:avLst/>
          </a:prstGeom>
        </p:spPr>
      </p:pic>
      <p:sp>
        <p:nvSpPr>
          <p:cNvPr id="19" name="Rectângulo 18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objeto A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0" name="Rectângulo 19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>
                <a:solidFill>
                  <a:schemeClr val="tx1"/>
                </a:solidFill>
              </a:rPr>
              <a:t>objeto </a:t>
            </a:r>
            <a:r>
              <a:rPr lang="pt-PT" sz="3200" b="1" dirty="0" smtClean="0">
                <a:solidFill>
                  <a:schemeClr val="tx1"/>
                </a:solidFill>
              </a:rPr>
              <a:t>B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1" name="Rectângulo 20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>
                <a:solidFill>
                  <a:schemeClr val="tx1"/>
                </a:solidFill>
              </a:rPr>
              <a:t>objeto </a:t>
            </a:r>
            <a:r>
              <a:rPr lang="pt-PT" sz="3200" b="1" dirty="0" smtClean="0">
                <a:solidFill>
                  <a:schemeClr val="tx1"/>
                </a:solidFill>
              </a:rPr>
              <a:t>C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2" name="Rectângulo 21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>
                <a:solidFill>
                  <a:schemeClr val="tx1"/>
                </a:solidFill>
              </a:rPr>
              <a:t>objeto </a:t>
            </a:r>
            <a:r>
              <a:rPr lang="pt-PT" sz="3200" b="1" dirty="0" smtClean="0">
                <a:solidFill>
                  <a:schemeClr val="tx1"/>
                </a:solidFill>
              </a:rPr>
              <a:t>D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3" name="Rectângulo 22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>
                <a:solidFill>
                  <a:schemeClr val="tx1"/>
                </a:solidFill>
              </a:rPr>
              <a:t>objeto </a:t>
            </a:r>
            <a:r>
              <a:rPr lang="pt-PT" sz="3200" b="1" dirty="0" smtClean="0">
                <a:solidFill>
                  <a:schemeClr val="tx1"/>
                </a:solidFill>
              </a:rPr>
              <a:t>E</a:t>
            </a:r>
            <a:endParaRPr lang="pt-PT" sz="3200" b="1" dirty="0">
              <a:solidFill>
                <a:schemeClr val="tx1"/>
              </a:solidFill>
            </a:endParaRPr>
          </a:p>
        </p:txBody>
      </p:sp>
      <p:grpSp>
        <p:nvGrpSpPr>
          <p:cNvPr id="24" name="Grupo 23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5" name="Imagem 24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6" name="Oval 25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7" name="Rectângulo 26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243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" action="ppaction://hlinkshowjump?jump=nextslide">
              <a:snd r:embed="rId4" name="correct_sound.wav"/>
            </a:hlinkClick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6" name="Rectângulo arredondado 15"/>
          <p:cNvSpPr/>
          <p:nvPr/>
        </p:nvSpPr>
        <p:spPr>
          <a:xfrm>
            <a:off x="251520" y="332713"/>
            <a:ext cx="8675632" cy="73695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  Quais são as figuras com formas retangulares?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90736" y="1191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879" y="1148200"/>
            <a:ext cx="6504240" cy="1731602"/>
          </a:xfrm>
          <a:prstGeom prst="rect">
            <a:avLst/>
          </a:prstGeom>
        </p:spPr>
      </p:pic>
      <p:sp>
        <p:nvSpPr>
          <p:cNvPr id="19" name="Rectângulo 18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B e D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0" name="Rectângulo 19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figuras A, B e C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1" name="Rectângulo 20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C e D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2" name="Rectângulo 21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A e C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3" name="Rectângulo 22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figura A e B</a:t>
            </a:r>
            <a:endParaRPr lang="pt-PT" sz="3200" b="1" dirty="0">
              <a:solidFill>
                <a:schemeClr val="tx1"/>
              </a:solidFill>
            </a:endParaRPr>
          </a:p>
        </p:txBody>
      </p:sp>
      <p:grpSp>
        <p:nvGrpSpPr>
          <p:cNvPr id="24" name="Grupo 23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5" name="Imagem 24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6" name="Oval 25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7" name="Rectângulo 26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577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" action="ppaction://hlinkshowjump?jump=nextslide">
              <a:snd r:embed="rId2" name="correct_sound.wav"/>
            </a:hlinkClick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1" name="Rectângulo 10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circular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quadrada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retangular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triangular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pentagonal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6" name="Rectângulo arredondado 15"/>
          <p:cNvSpPr/>
          <p:nvPr/>
        </p:nvSpPr>
        <p:spPr>
          <a:xfrm>
            <a:off x="251520" y="332713"/>
            <a:ext cx="8675632" cy="73695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  O topo da lata tem uma forma ________.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90736" y="1191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114" y="1484784"/>
            <a:ext cx="3670710" cy="3584845"/>
          </a:xfrm>
          <a:prstGeom prst="rect">
            <a:avLst/>
          </a:prstGeom>
        </p:spPr>
      </p:pic>
      <p:grpSp>
        <p:nvGrpSpPr>
          <p:cNvPr id="19" name="Grupo 18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1" name="Oval 20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2" name="Rectângulo 21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558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" action="ppaction://hlinkshowjump?jump=nextslide">
              <a:snd r:embed="rId6" name="correct_sound.wav"/>
            </a:hlinkClick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1" name="Rectângulo 10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1 quadrado e 1 triângulo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1 pentágono e 1 hexágono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2 quadriláteros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1 pentágono e 1 quadrilátero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Nenhuma das opções anteriores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6" name="Rectângulo arredondado 15"/>
          <p:cNvSpPr/>
          <p:nvPr/>
        </p:nvSpPr>
        <p:spPr>
          <a:xfrm>
            <a:off x="251520" y="332712"/>
            <a:ext cx="8675632" cy="108006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sz="2000" b="1" dirty="0" smtClean="0">
                <a:solidFill>
                  <a:srgbClr val="3333CC"/>
                </a:solidFill>
              </a:rPr>
              <a:t> </a:t>
            </a:r>
            <a:r>
              <a:rPr lang="pt-PT" sz="2200" b="1" dirty="0" smtClean="0">
                <a:solidFill>
                  <a:srgbClr val="3333CC"/>
                </a:solidFill>
              </a:rPr>
              <a:t>A Mónica desenhou duas figuras. Juntas, as duas figuras têm 9 lados.</a:t>
            </a:r>
          </a:p>
          <a:p>
            <a:pPr algn="just"/>
            <a:r>
              <a:rPr lang="pt-PT" sz="2200" b="1" dirty="0" smtClean="0">
                <a:solidFill>
                  <a:srgbClr val="3333CC"/>
                </a:solidFill>
              </a:rPr>
              <a:t>Que figuras desenhou a Mónica?</a:t>
            </a:r>
            <a:endParaRPr lang="pt-PT" sz="2200" b="1" dirty="0">
              <a:solidFill>
                <a:srgbClr val="3333CC"/>
              </a:solidFill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90736" y="1191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19" name="Grupo 18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1" name="Oval 20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2" name="Rectângulo 21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001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" action="ppaction://hlinkshowjump?jump=nextslide">
              <a:snd r:embed="rId6" name="correct_sound.wav"/>
            </a:hlinkClick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1" name="Rectângulo 10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9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14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30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36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42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6" name="Rectângulo arredondado 15"/>
          <p:cNvSpPr/>
          <p:nvPr/>
        </p:nvSpPr>
        <p:spPr>
          <a:xfrm>
            <a:off x="251520" y="332712"/>
            <a:ext cx="8675632" cy="129608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sz="2400" b="1" dirty="0" smtClean="0">
                <a:solidFill>
                  <a:srgbClr val="3333CC"/>
                </a:solidFill>
              </a:rPr>
              <a:t>Quantos quadriláteros encontras na figura representada?</a:t>
            </a:r>
          </a:p>
          <a:p>
            <a:pPr algn="just"/>
            <a:r>
              <a:rPr lang="pt-PT" b="1" dirty="0" smtClean="0">
                <a:solidFill>
                  <a:srgbClr val="3333CC"/>
                </a:solidFill>
              </a:rPr>
              <a:t>(AJUDA: Alguns dos quadriláteros podem ser difíceis de encontrar, pode haver mais do que possas imaginar.)</a:t>
            </a:r>
            <a:endParaRPr lang="pt-PT" b="1" dirty="0">
              <a:solidFill>
                <a:srgbClr val="3333CC"/>
              </a:solidFill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90736" y="1191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353764"/>
              </p:ext>
            </p:extLst>
          </p:nvPr>
        </p:nvGraphicFramePr>
        <p:xfrm>
          <a:off x="3779912" y="2498617"/>
          <a:ext cx="3024000" cy="291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000"/>
                <a:gridCol w="1008000"/>
                <a:gridCol w="1008000"/>
              </a:tblGrid>
              <a:tr h="972000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972000">
                <a:tc>
                  <a:txBody>
                    <a:bodyPr/>
                    <a:lstStyle/>
                    <a:p>
                      <a:endParaRPr lang="pt-PT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972000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pSp>
        <p:nvGrpSpPr>
          <p:cNvPr id="19" name="Grupo 18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1" name="Oval 20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2" name="Rectângulo 21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049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rId7" action="ppaction://hlinksldjump">
              <a:snd r:embed="rId8" name="correct_sound.wav"/>
            </a:hlinkClick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1" name="Rectângulo 10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 smtClean="0">
                <a:solidFill>
                  <a:schemeClr val="tx1"/>
                </a:solidFill>
              </a:rPr>
              <a:t>3 triângulos e 3 quadriláteros</a:t>
            </a:r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 smtClean="0">
                <a:solidFill>
                  <a:schemeClr val="tx1"/>
                </a:solidFill>
              </a:rPr>
              <a:t>5 triângulos</a:t>
            </a:r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 smtClean="0">
                <a:solidFill>
                  <a:schemeClr val="tx1"/>
                </a:solidFill>
              </a:rPr>
              <a:t>1 pentágono e 3 quadriláteros</a:t>
            </a:r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 smtClean="0">
                <a:solidFill>
                  <a:schemeClr val="tx1"/>
                </a:solidFill>
              </a:rPr>
              <a:t>5 quadriláteros</a:t>
            </a:r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 smtClean="0">
                <a:solidFill>
                  <a:schemeClr val="tx1"/>
                </a:solidFill>
              </a:rPr>
              <a:t>3 quadriláteros e 2 triângulos</a:t>
            </a:r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16" name="Rectângulo arredondado 15"/>
          <p:cNvSpPr/>
          <p:nvPr/>
        </p:nvSpPr>
        <p:spPr>
          <a:xfrm>
            <a:off x="251520" y="332712"/>
            <a:ext cx="8675632" cy="108006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sz="2400" b="1" dirty="0" smtClean="0">
                <a:solidFill>
                  <a:srgbClr val="3333CC"/>
                </a:solidFill>
              </a:rPr>
              <a:t>De que figuras geométricas é composto o prisma da imagem representada?</a:t>
            </a:r>
            <a:endParaRPr lang="pt-PT" sz="2400" b="1" dirty="0">
              <a:solidFill>
                <a:srgbClr val="3333CC"/>
              </a:solidFill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90736" y="1191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166" y="1604524"/>
            <a:ext cx="3258950" cy="2211663"/>
          </a:xfrm>
          <a:prstGeom prst="rect">
            <a:avLst/>
          </a:prstGeom>
        </p:spPr>
      </p:pic>
      <p:grpSp>
        <p:nvGrpSpPr>
          <p:cNvPr id="20" name="Grupo 19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2" name="Oval 21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3" name="Rectângulo 22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886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2223444" y="2361540"/>
            <a:ext cx="469712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8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</a:rPr>
              <a:t>ERRADO</a:t>
            </a:r>
            <a:endParaRPr lang="pt-PT" sz="8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3059836" y="-118442"/>
            <a:ext cx="3024336" cy="3024336"/>
            <a:chOff x="96456" y="446192"/>
            <a:chExt cx="3024336" cy="3024336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8" name="Rectângulo 7"/>
            <p:cNvSpPr/>
            <p:nvPr/>
          </p:nvSpPr>
          <p:spPr>
            <a:xfrm>
              <a:off x="2483768" y="1958360"/>
              <a:ext cx="40748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5400" b="1" cap="none" spc="0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54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  <p:sp>
        <p:nvSpPr>
          <p:cNvPr id="9" name="Rectângulo arredondado 8">
            <a:hlinkClick r:id="" action="ppaction://hlinkshowjump?jump=lastslideviewed">
              <a:snd r:embed="rId6" name="click.wav"/>
            </a:hlinkClick>
          </p:cNvPr>
          <p:cNvSpPr/>
          <p:nvPr/>
        </p:nvSpPr>
        <p:spPr>
          <a:xfrm>
            <a:off x="1691680" y="5176242"/>
            <a:ext cx="5760640" cy="120508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</a:rPr>
              <a:t>TENTAR NOVAMENTE</a:t>
            </a:r>
            <a:endParaRPr lang="pt-PT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0" name="Rectângulo arredondado 9">
            <a:hlinkClick r:id="" action="ppaction://hlinkshowjump?jump=firstslide">
              <a:snd r:embed="rId6" name="click.wav"/>
            </a:hlinkClick>
          </p:cNvPr>
          <p:cNvSpPr/>
          <p:nvPr/>
        </p:nvSpPr>
        <p:spPr>
          <a:xfrm>
            <a:off x="6998382" y="203830"/>
            <a:ext cx="1944216" cy="72008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erlin Sans FB Demi" pitchFamily="34" charset="0"/>
              </a:rPr>
              <a:t>MENU</a:t>
            </a:r>
          </a:p>
        </p:txBody>
      </p:sp>
      <p:sp>
        <p:nvSpPr>
          <p:cNvPr id="11" name="Oval 10"/>
          <p:cNvSpPr/>
          <p:nvPr/>
        </p:nvSpPr>
        <p:spPr>
          <a:xfrm>
            <a:off x="4075667" y="4077072"/>
            <a:ext cx="916465" cy="801109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alpha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962" y="3776067"/>
            <a:ext cx="1362075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69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  <p:sndAc>
          <p:stSnd>
            <p:snd r:embed="rId3" name="comedy_music_falling_down_stairs.wav"/>
          </p:stSnd>
        </p:sndAc>
      </p:transition>
    </mc:Choice>
    <mc:Fallback xmlns="">
      <p:transition spd="slow" advClick="0">
        <p:fade/>
        <p:sndAc>
          <p:stSnd>
            <p:snd r:embed="rId9" name="comedy_music_falling_down_stair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" action="ppaction://hlinkshowjump?jump=nextslide">
              <a:snd r:embed="rId6" name="correct_sound.wav"/>
            </a:hlinkClick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1" name="Rectângulo 10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objeto A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objeto B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objeto C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objeto D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objeto E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6" name="Rectângulo arredondado 15"/>
          <p:cNvSpPr/>
          <p:nvPr/>
        </p:nvSpPr>
        <p:spPr>
          <a:xfrm>
            <a:off x="251520" y="332712"/>
            <a:ext cx="8675632" cy="792032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Qual dos objetos é oco? 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90736" y="10716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780" y="1204260"/>
            <a:ext cx="5906441" cy="1606707"/>
          </a:xfrm>
          <a:prstGeom prst="rect">
            <a:avLst/>
          </a:prstGeom>
        </p:spPr>
      </p:pic>
      <p:grpSp>
        <p:nvGrpSpPr>
          <p:cNvPr id="19" name="Grupo 18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1" name="Oval 20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2" name="Rectângulo 21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568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" action="ppaction://hlinkshowjump?jump=nextslide">
              <a:snd r:embed="rId2" name="correct_sound.wav"/>
            </a:hlinkClick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6" name="Rectângulo arredondado 15"/>
          <p:cNvSpPr/>
          <p:nvPr/>
        </p:nvSpPr>
        <p:spPr>
          <a:xfrm>
            <a:off x="251520" y="332712"/>
            <a:ext cx="8675632" cy="792031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  Qual dos objetos é sólido?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90736" y="10716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996" y="1340768"/>
            <a:ext cx="6862009" cy="1316590"/>
          </a:xfrm>
          <a:prstGeom prst="rect">
            <a:avLst/>
          </a:prstGeom>
        </p:spPr>
      </p:pic>
      <p:sp>
        <p:nvSpPr>
          <p:cNvPr id="19" name="Rectângulo 18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objeto A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1" name="Rectângulo 20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objeto B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2" name="Rectângulo 21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objeto C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3" name="Rectângulo 22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objeto D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4" name="Rectângulo 23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objeto E</a:t>
            </a:r>
            <a:endParaRPr lang="pt-PT" sz="3200" b="1" dirty="0">
              <a:solidFill>
                <a:schemeClr val="tx1"/>
              </a:solidFill>
            </a:endParaRPr>
          </a:p>
        </p:txBody>
      </p:sp>
      <p:grpSp>
        <p:nvGrpSpPr>
          <p:cNvPr id="20" name="Grupo 19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5" name="Imagem 24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6" name="Oval 25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7" name="Rectângulo 26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571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11" name="Rectângulo 10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grupo A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grupo B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grupo C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grupo D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grupo E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6" name="Rectângulo arredondado 15"/>
          <p:cNvSpPr/>
          <p:nvPr/>
        </p:nvSpPr>
        <p:spPr>
          <a:xfrm>
            <a:off x="251520" y="332712"/>
            <a:ext cx="8675632" cy="792031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300" b="1" dirty="0" smtClean="0">
                <a:solidFill>
                  <a:srgbClr val="3333CC"/>
                </a:solidFill>
              </a:rPr>
              <a:t>  </a:t>
            </a:r>
            <a:r>
              <a:rPr lang="pt-PT" sz="2800" b="1" dirty="0" smtClean="0">
                <a:solidFill>
                  <a:srgbClr val="3333CC"/>
                </a:solidFill>
              </a:rPr>
              <a:t>Qual dos grupos tem mais cubos?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90736" y="10716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22" name="Imagem 21">
            <a:hlinkClick r:id="" action="ppaction://hlinkshowjump?jump=nextslide">
              <a:snd r:embed="rId2" name="correct_sound.wav"/>
            </a:hlinkClick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23" name="Imagem 22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24" name="Imagem 2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25" name="Imagem 2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26" name="Imagem 2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748" y="1212936"/>
            <a:ext cx="6654503" cy="1617115"/>
          </a:xfrm>
          <a:prstGeom prst="rect">
            <a:avLst/>
          </a:prstGeom>
        </p:spPr>
      </p:pic>
      <p:grpSp>
        <p:nvGrpSpPr>
          <p:cNvPr id="19" name="Grupo 18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1" name="Oval 20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7" name="Rectângulo 26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301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" action="ppaction://hlinkshowjump?jump=nextslide">
              <a:snd r:embed="rId7" name="correct_sound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1" name="Rectângulo 10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2 cubos e 2 esferas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2 cilindros, 3 pirâmides e 3 esferas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3 </a:t>
            </a:r>
            <a:r>
              <a:rPr lang="pt-PT" sz="3200" b="1" dirty="0">
                <a:solidFill>
                  <a:schemeClr val="tx1"/>
                </a:solidFill>
              </a:rPr>
              <a:t>cilindros, </a:t>
            </a:r>
            <a:r>
              <a:rPr lang="pt-PT" sz="3200" b="1" dirty="0" smtClean="0">
                <a:solidFill>
                  <a:schemeClr val="tx1"/>
                </a:solidFill>
              </a:rPr>
              <a:t>2 </a:t>
            </a:r>
            <a:r>
              <a:rPr lang="pt-PT" sz="3200" b="1" dirty="0">
                <a:solidFill>
                  <a:schemeClr val="tx1"/>
                </a:solidFill>
              </a:rPr>
              <a:t>pirâmides e 3 esferas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>
                <a:solidFill>
                  <a:schemeClr val="tx1"/>
                </a:solidFill>
              </a:rPr>
              <a:t>2 cilindros, </a:t>
            </a:r>
            <a:r>
              <a:rPr lang="pt-PT" sz="3200" b="1" dirty="0" smtClean="0">
                <a:solidFill>
                  <a:schemeClr val="tx1"/>
                </a:solidFill>
              </a:rPr>
              <a:t>2 </a:t>
            </a:r>
            <a:r>
              <a:rPr lang="pt-PT" sz="3200" b="1" dirty="0">
                <a:solidFill>
                  <a:schemeClr val="tx1"/>
                </a:solidFill>
              </a:rPr>
              <a:t>pirâmides e 3 esferas</a:t>
            </a:r>
          </a:p>
        </p:txBody>
      </p:sp>
      <p:sp>
        <p:nvSpPr>
          <p:cNvPr id="15" name="Rectângulo 14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3 </a:t>
            </a:r>
            <a:r>
              <a:rPr lang="pt-PT" sz="3200" b="1" dirty="0">
                <a:solidFill>
                  <a:schemeClr val="tx1"/>
                </a:solidFill>
              </a:rPr>
              <a:t>cilindros, </a:t>
            </a:r>
            <a:r>
              <a:rPr lang="pt-PT" sz="3200" b="1" dirty="0" smtClean="0">
                <a:solidFill>
                  <a:schemeClr val="tx1"/>
                </a:solidFill>
              </a:rPr>
              <a:t>2 </a:t>
            </a:r>
            <a:r>
              <a:rPr lang="pt-PT" sz="3200" b="1" dirty="0">
                <a:solidFill>
                  <a:schemeClr val="tx1"/>
                </a:solidFill>
              </a:rPr>
              <a:t>pirâmides e </a:t>
            </a:r>
            <a:r>
              <a:rPr lang="pt-PT" sz="3200" b="1" dirty="0" smtClean="0">
                <a:solidFill>
                  <a:schemeClr val="tx1"/>
                </a:solidFill>
              </a:rPr>
              <a:t>2 </a:t>
            </a:r>
            <a:r>
              <a:rPr lang="pt-PT" sz="3200" b="1" dirty="0">
                <a:solidFill>
                  <a:schemeClr val="tx1"/>
                </a:solidFill>
              </a:rPr>
              <a:t>esferas</a:t>
            </a:r>
          </a:p>
        </p:txBody>
      </p:sp>
      <p:sp>
        <p:nvSpPr>
          <p:cNvPr id="16" name="Rectângulo arredondado 15"/>
          <p:cNvSpPr/>
          <p:nvPr/>
        </p:nvSpPr>
        <p:spPr>
          <a:xfrm>
            <a:off x="251520" y="332712"/>
            <a:ext cx="8675632" cy="792031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300" b="1" dirty="0" smtClean="0">
                <a:solidFill>
                  <a:srgbClr val="3333CC"/>
                </a:solidFill>
              </a:rPr>
              <a:t>  </a:t>
            </a:r>
            <a:r>
              <a:rPr lang="pt-PT" sz="2800" b="1" dirty="0" smtClean="0">
                <a:solidFill>
                  <a:srgbClr val="3333CC"/>
                </a:solidFill>
              </a:rPr>
              <a:t>Que sólidos estão na figura?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90736" y="10716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924" y="1284349"/>
            <a:ext cx="6186150" cy="1424571"/>
          </a:xfrm>
          <a:prstGeom prst="rect">
            <a:avLst/>
          </a:prstGeom>
        </p:spPr>
      </p:pic>
      <p:grpSp>
        <p:nvGrpSpPr>
          <p:cNvPr id="19" name="Grupo 18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1" name="Oval 20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2" name="Rectângulo 21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966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" action="ppaction://hlinkshowjump?jump=nextslide">
              <a:snd r:embed="rId5" name="correct_sound.wav"/>
            </a:hlinkClick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1" name="Rectângulo 10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preto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laranja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vermelho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verde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azul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6" name="Rectângulo arredondado 15"/>
          <p:cNvSpPr/>
          <p:nvPr/>
        </p:nvSpPr>
        <p:spPr>
          <a:xfrm>
            <a:off x="251520" y="332712"/>
            <a:ext cx="8675632" cy="792031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  De que cor é o cubo?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17"/>
          <p:cNvSpPr/>
          <p:nvPr/>
        </p:nvSpPr>
        <p:spPr>
          <a:xfrm>
            <a:off x="90736" y="10716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43" y="1284685"/>
            <a:ext cx="6134112" cy="1613213"/>
          </a:xfrm>
          <a:prstGeom prst="rect">
            <a:avLst/>
          </a:prstGeom>
        </p:spPr>
      </p:pic>
      <p:grpSp>
        <p:nvGrpSpPr>
          <p:cNvPr id="19" name="Grupo 18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1" name="Oval 20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2" name="Rectângulo 21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882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" action="ppaction://hlinkshowjump?jump=nextslide">
              <a:snd r:embed="rId7" name="correct_sound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1" name="Rectângulo 10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cubo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esfera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pirâmide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hexágono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cilindro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9" name="Rectângulo arredondado 18"/>
          <p:cNvSpPr/>
          <p:nvPr/>
        </p:nvSpPr>
        <p:spPr>
          <a:xfrm>
            <a:off x="251520" y="332712"/>
            <a:ext cx="8675632" cy="792031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  Que sólido está em baixo da esfera?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20" name="Rectângulo 19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ctângulo 20"/>
          <p:cNvSpPr/>
          <p:nvPr/>
        </p:nvSpPr>
        <p:spPr>
          <a:xfrm>
            <a:off x="90736" y="10716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291" y="1612616"/>
            <a:ext cx="3556224" cy="3470359"/>
          </a:xfrm>
          <a:prstGeom prst="rect">
            <a:avLst/>
          </a:prstGeom>
        </p:spPr>
      </p:pic>
      <p:grpSp>
        <p:nvGrpSpPr>
          <p:cNvPr id="18" name="Grupo 17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3" name="Oval 22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4" name="Rectângulo 23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566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arredondado 4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7" name="Imagem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" action="ppaction://hlinkshowjump?jump=nextslide">
              <a:snd r:embed="rId6" name="correct_sound.wav"/>
            </a:hlinkClick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1" name="Imagem 10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2" name="Rectângulo 11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esfera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cone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octógono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cubo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6" name="Rectângulo 15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cilindro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0" name="Rectângulo arredondado 19"/>
          <p:cNvSpPr/>
          <p:nvPr/>
        </p:nvSpPr>
        <p:spPr>
          <a:xfrm>
            <a:off x="251520" y="332712"/>
            <a:ext cx="8675632" cy="792031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  Que sólido caberá melhor no caixote?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21" name="Rectângulo 20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ctângulo 21"/>
          <p:cNvSpPr/>
          <p:nvPr/>
        </p:nvSpPr>
        <p:spPr>
          <a:xfrm>
            <a:off x="90736" y="10716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901326"/>
            <a:ext cx="4193053" cy="3055347"/>
          </a:xfrm>
          <a:prstGeom prst="rect">
            <a:avLst/>
          </a:prstGeom>
        </p:spPr>
      </p:pic>
      <p:grpSp>
        <p:nvGrpSpPr>
          <p:cNvPr id="18" name="Grupo 17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3" name="Oval 22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4" name="Rectângulo 23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570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" action="ppaction://hlinkshowjump?jump=nextslide">
              <a:snd r:embed="rId4" name="correct_sound.wav"/>
            </a:hlinkClick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9" name="Rectângulo arredondado 18"/>
          <p:cNvSpPr/>
          <p:nvPr/>
        </p:nvSpPr>
        <p:spPr>
          <a:xfrm>
            <a:off x="251520" y="332712"/>
            <a:ext cx="8675632" cy="792031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  Qual dos objetos é o cone?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20" name="Rectângulo 19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ctângulo 20"/>
          <p:cNvSpPr/>
          <p:nvPr/>
        </p:nvSpPr>
        <p:spPr>
          <a:xfrm>
            <a:off x="90736" y="10716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928" y="1171656"/>
            <a:ext cx="6776145" cy="1652893"/>
          </a:xfrm>
          <a:prstGeom prst="rect">
            <a:avLst/>
          </a:prstGeom>
        </p:spPr>
      </p:pic>
      <p:sp>
        <p:nvSpPr>
          <p:cNvPr id="22" name="Rectângulo 21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objeto A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3" name="Rectângulo 22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objeto B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4" name="Rectângulo 23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objeto C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5" name="Rectângulo 24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objeto D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6" name="Rectângulo 25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objeto E</a:t>
            </a:r>
            <a:endParaRPr lang="pt-PT" sz="3200" b="1" dirty="0">
              <a:solidFill>
                <a:schemeClr val="tx1"/>
              </a:solidFill>
            </a:endParaRPr>
          </a:p>
        </p:txBody>
      </p:sp>
      <p:grpSp>
        <p:nvGrpSpPr>
          <p:cNvPr id="18" name="Grupo 17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7" name="Imagem 26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8" name="Oval 27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9" name="Rectângulo 28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330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" action="ppaction://hlinkshowjump?jump=nextslide">
              <a:snd r:embed="rId6" name="correct_sound.wav"/>
            </a:hlinkClick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9" name="Rectângulo arredondado 18"/>
          <p:cNvSpPr/>
          <p:nvPr/>
        </p:nvSpPr>
        <p:spPr>
          <a:xfrm>
            <a:off x="251520" y="332712"/>
            <a:ext cx="8675632" cy="792031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  Qual dos objetos é uma pirâmide com base triangular?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20" name="Rectângulo 19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ctângulo 20"/>
          <p:cNvSpPr/>
          <p:nvPr/>
        </p:nvSpPr>
        <p:spPr>
          <a:xfrm>
            <a:off x="90736" y="10716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22" name="Rectângulo 21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objeto A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3" name="Rectângulo 22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objeto B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4" name="Rectângulo 23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objeto C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5" name="Rectângulo 24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objeto D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26" name="Rectângulo 25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objeto E</a:t>
            </a:r>
            <a:endParaRPr lang="pt-PT" sz="3200" b="1" dirty="0">
              <a:solidFill>
                <a:schemeClr val="tx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928" y="1217373"/>
            <a:ext cx="6776145" cy="1488319"/>
          </a:xfrm>
          <a:prstGeom prst="rect">
            <a:avLst/>
          </a:prstGeom>
        </p:spPr>
      </p:pic>
      <p:grpSp>
        <p:nvGrpSpPr>
          <p:cNvPr id="18" name="Grupo 17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7" name="Imagem 26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8" name="Oval 27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9" name="Rectângulo 28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196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arredondado 4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7" name="Imagem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" action="ppaction://hlinkshowjump?jump=nextslide">
              <a:snd r:embed="rId6" name="correct_sound.wav"/>
            </a:hlinkClick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1" name="Imagem 10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2" name="Rectângulo 11"/>
          <p:cNvSpPr/>
          <p:nvPr/>
        </p:nvSpPr>
        <p:spPr>
          <a:xfrm>
            <a:off x="1069131" y="2787412"/>
            <a:ext cx="7231401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 smtClean="0">
                <a:solidFill>
                  <a:schemeClr val="tx1"/>
                </a:solidFill>
              </a:rPr>
              <a:t>1 pirâmide, 2 cilindros e 1 paralelepípedo</a:t>
            </a:r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1069132" y="3582303"/>
            <a:ext cx="7103268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 smtClean="0">
                <a:solidFill>
                  <a:schemeClr val="tx1"/>
                </a:solidFill>
              </a:rPr>
              <a:t>2 </a:t>
            </a:r>
            <a:r>
              <a:rPr lang="pt-PT" sz="2800" b="1" dirty="0">
                <a:solidFill>
                  <a:schemeClr val="tx1"/>
                </a:solidFill>
              </a:rPr>
              <a:t>cilindros e 1 paralelepípedo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1069131" y="4376219"/>
            <a:ext cx="7231401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 smtClean="0">
                <a:solidFill>
                  <a:schemeClr val="tx1"/>
                </a:solidFill>
              </a:rPr>
              <a:t>2 pirâmides e 2 paralelepípedos</a:t>
            </a:r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1069132" y="5169611"/>
            <a:ext cx="6887244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>
                <a:solidFill>
                  <a:schemeClr val="tx1"/>
                </a:solidFill>
              </a:rPr>
              <a:t>1 pirâmide, </a:t>
            </a:r>
            <a:r>
              <a:rPr lang="pt-PT" sz="2800" b="1" dirty="0" smtClean="0">
                <a:solidFill>
                  <a:schemeClr val="tx1"/>
                </a:solidFill>
              </a:rPr>
              <a:t>1 cilindro </a:t>
            </a:r>
            <a:r>
              <a:rPr lang="pt-PT" sz="2800" b="1" dirty="0">
                <a:solidFill>
                  <a:schemeClr val="tx1"/>
                </a:solidFill>
              </a:rPr>
              <a:t>e 1 paralelepípedo</a:t>
            </a:r>
          </a:p>
        </p:txBody>
      </p:sp>
      <p:sp>
        <p:nvSpPr>
          <p:cNvPr id="16" name="Rectângulo 15"/>
          <p:cNvSpPr/>
          <p:nvPr/>
        </p:nvSpPr>
        <p:spPr>
          <a:xfrm>
            <a:off x="1069132" y="5959871"/>
            <a:ext cx="6887244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>
                <a:solidFill>
                  <a:schemeClr val="tx1"/>
                </a:solidFill>
              </a:rPr>
              <a:t>1 pirâmide, </a:t>
            </a:r>
            <a:r>
              <a:rPr lang="pt-PT" sz="2800" b="1" dirty="0" smtClean="0">
                <a:solidFill>
                  <a:schemeClr val="tx1"/>
                </a:solidFill>
              </a:rPr>
              <a:t>1 cilindro </a:t>
            </a:r>
            <a:r>
              <a:rPr lang="pt-PT" sz="2800" b="1" dirty="0">
                <a:solidFill>
                  <a:schemeClr val="tx1"/>
                </a:solidFill>
              </a:rPr>
              <a:t>e 1 </a:t>
            </a:r>
            <a:r>
              <a:rPr lang="pt-PT" sz="2800" b="1" dirty="0" smtClean="0">
                <a:solidFill>
                  <a:schemeClr val="tx1"/>
                </a:solidFill>
              </a:rPr>
              <a:t>esfera</a:t>
            </a:r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20" name="Rectângulo arredondado 19"/>
          <p:cNvSpPr/>
          <p:nvPr/>
        </p:nvSpPr>
        <p:spPr>
          <a:xfrm>
            <a:off x="251520" y="332712"/>
            <a:ext cx="8675632" cy="792031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  Que sólidos estão representados na imagem?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21" name="Rectângulo 20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ctângulo 21"/>
          <p:cNvSpPr/>
          <p:nvPr/>
        </p:nvSpPr>
        <p:spPr>
          <a:xfrm>
            <a:off x="90736" y="10716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682" y="1221028"/>
            <a:ext cx="6166636" cy="1561174"/>
          </a:xfrm>
          <a:prstGeom prst="rect">
            <a:avLst/>
          </a:prstGeom>
        </p:spPr>
      </p:pic>
      <p:grpSp>
        <p:nvGrpSpPr>
          <p:cNvPr id="18" name="Grupo 17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3" name="Oval 22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4" name="Rectângulo 23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341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50860" y="87950"/>
            <a:ext cx="9036496" cy="6696744"/>
          </a:xfrm>
          <a:prstGeom prst="roundRect">
            <a:avLst>
              <a:gd name="adj" fmla="val 15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0" y="2802380"/>
            <a:ext cx="642107" cy="642107"/>
          </a:xfrm>
          <a:prstGeom prst="rect">
            <a:avLst/>
          </a:prstGeom>
        </p:spPr>
      </p:pic>
      <p:pic>
        <p:nvPicPr>
          <p:cNvPr id="7" name="Imagem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" y="3597271"/>
            <a:ext cx="642107" cy="642107"/>
          </a:xfrm>
          <a:prstGeom prst="rect">
            <a:avLst/>
          </a:prstGeom>
        </p:spPr>
      </p:pic>
      <p:pic>
        <p:nvPicPr>
          <p:cNvPr id="8" name="Imagem 7">
            <a:hlinkClick r:id="rId5" action="ppaction://hlinksldjump">
              <a:snd r:embed="rId6" name="correct_sound.wav"/>
            </a:hlinkClick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4391187"/>
            <a:ext cx="642107" cy="642107"/>
          </a:xfrm>
          <a:prstGeom prst="rect">
            <a:avLst/>
          </a:prstGeom>
        </p:spPr>
      </p:pic>
      <p:pic>
        <p:nvPicPr>
          <p:cNvPr id="9" name="Imagem 8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184579"/>
            <a:ext cx="642107" cy="642107"/>
          </a:xfrm>
          <a:prstGeom prst="rect">
            <a:avLst/>
          </a:prstGeom>
        </p:spPr>
      </p:pic>
      <p:pic>
        <p:nvPicPr>
          <p:cNvPr id="10" name="Imagem 9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" y="5974839"/>
            <a:ext cx="642107" cy="642107"/>
          </a:xfrm>
          <a:prstGeom prst="rect">
            <a:avLst/>
          </a:prstGeom>
        </p:spPr>
      </p:pic>
      <p:sp>
        <p:nvSpPr>
          <p:cNvPr id="11" name="Rectângulo 10"/>
          <p:cNvSpPr/>
          <p:nvPr/>
        </p:nvSpPr>
        <p:spPr>
          <a:xfrm>
            <a:off x="1069132" y="2787412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3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069132" y="3582303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2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1069132" y="4376219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1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1069132" y="516961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4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1069132" y="5959871"/>
            <a:ext cx="6264696" cy="672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 smtClean="0">
                <a:solidFill>
                  <a:schemeClr val="tx1"/>
                </a:solidFill>
              </a:rPr>
              <a:t>5</a:t>
            </a:r>
            <a:endParaRPr lang="pt-PT" sz="3200" b="1" dirty="0">
              <a:solidFill>
                <a:schemeClr val="tx1"/>
              </a:solidFill>
            </a:endParaRPr>
          </a:p>
        </p:txBody>
      </p:sp>
      <p:sp>
        <p:nvSpPr>
          <p:cNvPr id="19" name="Rectângulo arredondado 18"/>
          <p:cNvSpPr/>
          <p:nvPr/>
        </p:nvSpPr>
        <p:spPr>
          <a:xfrm>
            <a:off x="251520" y="332712"/>
            <a:ext cx="8675632" cy="792031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rgbClr val="3333CC"/>
                </a:solidFill>
              </a:rPr>
              <a:t>  Na figura, quantas pirâmides há a mais que esferas?</a:t>
            </a:r>
            <a:endParaRPr lang="pt-PT" sz="2800" b="1" dirty="0">
              <a:solidFill>
                <a:srgbClr val="3333CC"/>
              </a:solidFill>
            </a:endParaRPr>
          </a:p>
        </p:txBody>
      </p:sp>
      <p:sp>
        <p:nvSpPr>
          <p:cNvPr id="20" name="Rectângulo 19"/>
          <p:cNvSpPr/>
          <p:nvPr/>
        </p:nvSpPr>
        <p:spPr>
          <a:xfrm>
            <a:off x="158200" y="215823"/>
            <a:ext cx="1533480" cy="311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ctângulo 20"/>
          <p:cNvSpPr/>
          <p:nvPr/>
        </p:nvSpPr>
        <p:spPr>
          <a:xfrm>
            <a:off x="90736" y="10716"/>
            <a:ext cx="16962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2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Questão</a:t>
            </a:r>
            <a:endParaRPr lang="pt-PT" sz="32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573" y="1268760"/>
            <a:ext cx="6854854" cy="1402455"/>
          </a:xfrm>
          <a:prstGeom prst="rect">
            <a:avLst/>
          </a:prstGeom>
        </p:spPr>
      </p:pic>
      <p:grpSp>
        <p:nvGrpSpPr>
          <p:cNvPr id="18" name="Grupo 17"/>
          <p:cNvGrpSpPr/>
          <p:nvPr/>
        </p:nvGrpSpPr>
        <p:grpSpPr>
          <a:xfrm>
            <a:off x="6997727" y="4950291"/>
            <a:ext cx="2065663" cy="2065662"/>
            <a:chOff x="96456" y="446192"/>
            <a:chExt cx="3024336" cy="3024336"/>
          </a:xfrm>
        </p:grpSpPr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23" name="Oval 22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24" name="Rectângulo 23"/>
            <p:cNvSpPr/>
            <p:nvPr/>
          </p:nvSpPr>
          <p:spPr>
            <a:xfrm>
              <a:off x="2419721" y="1958360"/>
              <a:ext cx="535575" cy="11265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4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4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597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82623" y="2479804"/>
            <a:ext cx="2749396" cy="2749396"/>
            <a:chOff x="96456" y="446192"/>
            <a:chExt cx="3024336" cy="3024336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10" y="1128504"/>
              <a:ext cx="1957145" cy="1820145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>
            <a:xfrm>
              <a:off x="96456" y="446192"/>
              <a:ext cx="3024336" cy="302433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ArchUp">
                <a:avLst>
                  <a:gd name="adj" fmla="val 9944465"/>
                </a:avLst>
              </a:prstTxWarp>
              <a:noAutofit/>
            </a:bodyPr>
            <a:lstStyle/>
            <a:p>
              <a:pPr algn="ctr"/>
              <a:r>
                <a:rPr lang="pt-PT" sz="9600" b="1" dirty="0" smtClean="0">
                  <a:ln w="1270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O MUNDO DA MATEMÁTICA</a:t>
              </a:r>
              <a:endParaRPr lang="pt-PT" sz="9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  <p:sp>
          <p:nvSpPr>
            <p:cNvPr id="7" name="Rectângulo 6"/>
            <p:cNvSpPr/>
            <p:nvPr/>
          </p:nvSpPr>
          <p:spPr>
            <a:xfrm>
              <a:off x="2463393" y="1958360"/>
              <a:ext cx="448232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5400" b="1" cap="none" spc="0" dirty="0" smtClean="0">
                  <a:ln w="31550" cmpd="sng">
                    <a:solidFill>
                      <a:srgbClr val="00B050"/>
                    </a:soli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Berlin Sans FB Demi" pitchFamily="34" charset="0"/>
                </a:rPr>
                <a:t>1</a:t>
              </a:r>
              <a:endParaRPr lang="pt-PT" sz="5400" b="1" cap="none" spc="0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erlin Sans FB Demi" pitchFamily="34" charset="0"/>
              </a:endParaRPr>
            </a:p>
          </p:txBody>
        </p:sp>
      </p:grpSp>
      <p:sp>
        <p:nvSpPr>
          <p:cNvPr id="8" name="Rectângulo arredondado 7">
            <a:hlinkClick r:id="" action="ppaction://hlinkshowjump?jump=firstslide">
              <a:snd r:embed="rId5" name="click.wav"/>
            </a:hlinkClick>
          </p:cNvPr>
          <p:cNvSpPr/>
          <p:nvPr/>
        </p:nvSpPr>
        <p:spPr>
          <a:xfrm>
            <a:off x="6948264" y="5589240"/>
            <a:ext cx="1944216" cy="720080"/>
          </a:xfrm>
          <a:prstGeom prst="round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erlin Sans FB Demi" pitchFamily="34" charset="0"/>
              </a:rPr>
              <a:t>MENU</a:t>
            </a:r>
          </a:p>
        </p:txBody>
      </p:sp>
      <p:pic>
        <p:nvPicPr>
          <p:cNvPr id="9" name="Imagem 8">
            <a:hlinkClick r:id="" action="ppaction://noaction">
              <a:snd r:embed="rId6" name="wind.wav"/>
            </a:hlinkClick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796" y="972918"/>
            <a:ext cx="1209475" cy="1209475"/>
          </a:xfrm>
          <a:prstGeom prst="rect">
            <a:avLst/>
          </a:prstGeom>
        </p:spPr>
      </p:pic>
      <p:sp>
        <p:nvSpPr>
          <p:cNvPr id="10" name="Rectângulo 9"/>
          <p:cNvSpPr/>
          <p:nvPr/>
        </p:nvSpPr>
        <p:spPr>
          <a:xfrm>
            <a:off x="323528" y="-27384"/>
            <a:ext cx="526618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8800" b="1" cap="none" spc="0" dirty="0" smtClean="0">
                <a:ln w="11430">
                  <a:solidFill>
                    <a:srgbClr val="0070C0"/>
                  </a:solidFill>
                </a:ln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lin Sans FB Demi" pitchFamily="34" charset="0"/>
              </a:rPr>
              <a:t>Parabéns!</a:t>
            </a:r>
            <a:endParaRPr lang="pt-PT" sz="8800" b="1" cap="none" spc="0" dirty="0">
              <a:ln w="11430">
                <a:solidFill>
                  <a:srgbClr val="0070C0"/>
                </a:solidFill>
              </a:ln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2" name="Estrela de 5 pontas 11"/>
          <p:cNvSpPr/>
          <p:nvPr/>
        </p:nvSpPr>
        <p:spPr>
          <a:xfrm>
            <a:off x="333129" y="1347158"/>
            <a:ext cx="684140" cy="648072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Estrela de 5 pontas 12"/>
          <p:cNvSpPr/>
          <p:nvPr/>
        </p:nvSpPr>
        <p:spPr>
          <a:xfrm>
            <a:off x="1535139" y="1347158"/>
            <a:ext cx="684140" cy="648072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Estrela de 5 pontas 13"/>
          <p:cNvSpPr/>
          <p:nvPr/>
        </p:nvSpPr>
        <p:spPr>
          <a:xfrm>
            <a:off x="2687267" y="1347158"/>
            <a:ext cx="684140" cy="648072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Estrela de 5 pontas 14"/>
          <p:cNvSpPr/>
          <p:nvPr/>
        </p:nvSpPr>
        <p:spPr>
          <a:xfrm>
            <a:off x="3850544" y="1347158"/>
            <a:ext cx="684140" cy="648072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Estrela de 5 pontas 15"/>
          <p:cNvSpPr/>
          <p:nvPr/>
        </p:nvSpPr>
        <p:spPr>
          <a:xfrm>
            <a:off x="5052554" y="1347158"/>
            <a:ext cx="684140" cy="648072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763" y="3261742"/>
            <a:ext cx="1485900" cy="1609725"/>
          </a:xfrm>
          <a:prstGeom prst="rect">
            <a:avLst/>
          </a:prstGeom>
        </p:spPr>
      </p:pic>
      <p:sp>
        <p:nvSpPr>
          <p:cNvPr id="19" name="Rectângulo 18"/>
          <p:cNvSpPr/>
          <p:nvPr/>
        </p:nvSpPr>
        <p:spPr>
          <a:xfrm>
            <a:off x="2411760" y="1844824"/>
            <a:ext cx="651171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8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Conseguiste!!!</a:t>
            </a:r>
            <a:endParaRPr lang="pt-PT" sz="8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20" name="Rectângulo 19"/>
          <p:cNvSpPr/>
          <p:nvPr/>
        </p:nvSpPr>
        <p:spPr>
          <a:xfrm>
            <a:off x="1" y="5589240"/>
            <a:ext cx="6876256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És um </a:t>
            </a:r>
            <a:r>
              <a:rPr lang="pt-PT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ÁS </a:t>
            </a:r>
            <a:r>
              <a:rPr lang="pt-PT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</a:rPr>
              <a:t>em </a:t>
            </a:r>
            <a:r>
              <a:rPr lang="pt-PT" sz="3200" b="1" dirty="0" smtClean="0">
                <a:ln w="635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erlin Sans FB Demi" pitchFamily="34" charset="0"/>
              </a:rPr>
              <a:t>Geometria!!!</a:t>
            </a:r>
            <a:endParaRPr lang="pt-PT" sz="3200" b="1" dirty="0">
              <a:ln w="635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75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14:flythrough/>
        <p:sndAc>
          <p:stSnd>
            <p:snd r:embed="rId2" name="finishing.wav"/>
          </p:stSnd>
        </p:sndAc>
      </p:transition>
    </mc:Choice>
    <mc:Fallback xmlns="">
      <p:transition spd="slow" advClick="0">
        <p:fade/>
        <p:sndAc>
          <p:stSnd>
            <p:snd r:embed="rId9" name="finishing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600"/>
                            </p:stCondLst>
                            <p:childTnLst>
                              <p:par>
                                <p:cTn id="1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100"/>
                            </p:stCondLst>
                            <p:childTnLst>
                              <p:par>
                                <p:cTn id="1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600"/>
                            </p:stCondLst>
                            <p:childTnLst>
                              <p:par>
                                <p:cTn id="2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100"/>
                            </p:stCondLst>
                            <p:childTnLst>
                              <p:par>
                                <p:cTn id="2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600"/>
                            </p:stCondLst>
                            <p:childTnLst>
                              <p:par>
                                <p:cTn id="3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100"/>
                            </p:stCondLst>
                            <p:childTnLst>
                              <p:par>
                                <p:cTn id="3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6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4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3" grpId="0" animBg="1"/>
      <p:bldP spid="14" grpId="0" animBg="1"/>
      <p:bldP spid="15" grpId="0" animBg="1"/>
      <p:bldP spid="16" grpId="0" animBg="1"/>
      <p:bldP spid="19" grpId="0"/>
      <p:bldP spid="20" grpId="0"/>
    </p:bld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urrency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10000"/>
              </a:schemeClr>
            </a:gs>
            <a:gs pos="47500">
              <a:schemeClr val="phClr">
                <a:tint val="35000"/>
                <a:satMod val="110000"/>
              </a:schemeClr>
            </a:gs>
            <a:gs pos="58500">
              <a:schemeClr val="phClr">
                <a:tint val="35000"/>
                <a:satMod val="110000"/>
              </a:schemeClr>
            </a:gs>
            <a:gs pos="100000">
              <a:schemeClr val="phClr">
                <a:tint val="8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2000"/>
                <a:satMod val="105000"/>
              </a:schemeClr>
            </a:gs>
            <a:gs pos="47500">
              <a:schemeClr val="phClr">
                <a:shade val="89000"/>
                <a:satMod val="105000"/>
              </a:schemeClr>
            </a:gs>
            <a:gs pos="58500">
              <a:schemeClr val="phClr">
                <a:shade val="89000"/>
                <a:satMod val="105000"/>
              </a:schemeClr>
            </a:gs>
            <a:gs pos="100000">
              <a:schemeClr val="phClr">
                <a:shade val="52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60000" cap="flat" cmpd="thickThin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8100" dir="5400000" algn="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38100" dir="5400000" algn="r" rotWithShape="0">
              <a:srgbClr val="000000">
                <a:alpha val="60000"/>
              </a:srgbClr>
            </a:outerShdw>
          </a:effectLst>
          <a:scene3d>
            <a:camera prst="isometricLeftDown" fov="0">
              <a:rot lat="0" lon="0" rev="0"/>
            </a:camera>
            <a:lightRig rig="harsh" dir="tl">
              <a:rot lat="0" lon="0" rev="84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50800" dist="63500" dir="5400000" algn="r" rotWithShape="0">
              <a:srgbClr val="000000">
                <a:alpha val="65000"/>
              </a:srgbClr>
            </a:outerShdw>
          </a:effectLst>
          <a:scene3d>
            <a:camera prst="isometricLeftDown" fov="0">
              <a:rot lat="0" lon="0" rev="0"/>
            </a:camera>
            <a:lightRig rig="harsh" dir="tl">
              <a:rot lat="0" lon="0" rev="8400000"/>
            </a:lightRig>
          </a:scene3d>
          <a:sp3d extrusionH="63500" contourW="38100" prstMaterial="flat">
            <a:bevelT w="50800" h="635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Ângulos">
  <a:themeElements>
    <a:clrScheme name="Â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Â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urrency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10000"/>
              </a:schemeClr>
            </a:gs>
            <a:gs pos="47500">
              <a:schemeClr val="phClr">
                <a:tint val="35000"/>
                <a:satMod val="110000"/>
              </a:schemeClr>
            </a:gs>
            <a:gs pos="58500">
              <a:schemeClr val="phClr">
                <a:tint val="35000"/>
                <a:satMod val="110000"/>
              </a:schemeClr>
            </a:gs>
            <a:gs pos="100000">
              <a:schemeClr val="phClr">
                <a:tint val="8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2000"/>
                <a:satMod val="105000"/>
              </a:schemeClr>
            </a:gs>
            <a:gs pos="47500">
              <a:schemeClr val="phClr">
                <a:shade val="89000"/>
                <a:satMod val="105000"/>
              </a:schemeClr>
            </a:gs>
            <a:gs pos="58500">
              <a:schemeClr val="phClr">
                <a:shade val="89000"/>
                <a:satMod val="105000"/>
              </a:schemeClr>
            </a:gs>
            <a:gs pos="100000">
              <a:schemeClr val="phClr">
                <a:shade val="52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60000" cap="flat" cmpd="thickThin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8100" dir="5400000" algn="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38100" dir="5400000" algn="r" rotWithShape="0">
              <a:srgbClr val="000000">
                <a:alpha val="60000"/>
              </a:srgbClr>
            </a:outerShdw>
          </a:effectLst>
          <a:scene3d>
            <a:camera prst="isometricLeftDown" fov="0">
              <a:rot lat="0" lon="0" rev="0"/>
            </a:camera>
            <a:lightRig rig="harsh" dir="tl">
              <a:rot lat="0" lon="0" rev="84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50800" dist="63500" dir="5400000" algn="r" rotWithShape="0">
              <a:srgbClr val="000000">
                <a:alpha val="65000"/>
              </a:srgbClr>
            </a:outerShdw>
          </a:effectLst>
          <a:scene3d>
            <a:camera prst="isometricLeftDown" fov="0">
              <a:rot lat="0" lon="0" rev="0"/>
            </a:camera>
            <a:lightRig rig="harsh" dir="tl">
              <a:rot lat="0" lon="0" rev="8400000"/>
            </a:lightRig>
          </a:scene3d>
          <a:sp3d extrusionH="63500" contourW="38100" prstMaterial="flat">
            <a:bevelT w="50800" h="635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YamatoPainting">
  <a:themeElements>
    <a:clrScheme name="Personalizado 5">
      <a:dk1>
        <a:sysClr val="windowText" lastClr="000000"/>
      </a:dk1>
      <a:lt1>
        <a:sysClr val="window" lastClr="FFFFFF"/>
      </a:lt1>
      <a:dk2>
        <a:srgbClr val="430000"/>
      </a:dk2>
      <a:lt2>
        <a:srgbClr val="92D050"/>
      </a:lt2>
      <a:accent1>
        <a:srgbClr val="E91201"/>
      </a:accent1>
      <a:accent2>
        <a:srgbClr val="FF6262"/>
      </a:accent2>
      <a:accent3>
        <a:srgbClr val="FF8000"/>
      </a:accent3>
      <a:accent4>
        <a:srgbClr val="EEA451"/>
      </a:accent4>
      <a:accent5>
        <a:srgbClr val="EA44C9"/>
      </a:accent5>
      <a:accent6>
        <a:srgbClr val="D21578"/>
      </a:accent6>
      <a:hlink>
        <a:srgbClr val="00B5CE"/>
      </a:hlink>
      <a:folHlink>
        <a:srgbClr val="E17100"/>
      </a:folHlink>
    </a:clrScheme>
    <a:fontScheme name="Yamato Painting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urrency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10000"/>
              </a:schemeClr>
            </a:gs>
            <a:gs pos="47500">
              <a:schemeClr val="phClr">
                <a:tint val="35000"/>
                <a:satMod val="110000"/>
              </a:schemeClr>
            </a:gs>
            <a:gs pos="58500">
              <a:schemeClr val="phClr">
                <a:tint val="35000"/>
                <a:satMod val="110000"/>
              </a:schemeClr>
            </a:gs>
            <a:gs pos="100000">
              <a:schemeClr val="phClr">
                <a:tint val="8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2000"/>
                <a:satMod val="105000"/>
              </a:schemeClr>
            </a:gs>
            <a:gs pos="47500">
              <a:schemeClr val="phClr">
                <a:shade val="89000"/>
                <a:satMod val="105000"/>
              </a:schemeClr>
            </a:gs>
            <a:gs pos="58500">
              <a:schemeClr val="phClr">
                <a:shade val="89000"/>
                <a:satMod val="105000"/>
              </a:schemeClr>
            </a:gs>
            <a:gs pos="100000">
              <a:schemeClr val="phClr">
                <a:shade val="52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60000" cap="flat" cmpd="thickThin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8100" dir="5400000" algn="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38100" dir="5400000" algn="r" rotWithShape="0">
              <a:srgbClr val="000000">
                <a:alpha val="60000"/>
              </a:srgbClr>
            </a:outerShdw>
          </a:effectLst>
          <a:scene3d>
            <a:camera prst="isometricLeftDown" fov="0">
              <a:rot lat="0" lon="0" rev="0"/>
            </a:camera>
            <a:lightRig rig="harsh" dir="tl">
              <a:rot lat="0" lon="0" rev="84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50800" dist="63500" dir="5400000" algn="r" rotWithShape="0">
              <a:srgbClr val="000000">
                <a:alpha val="65000"/>
              </a:srgbClr>
            </a:outerShdw>
          </a:effectLst>
          <a:scene3d>
            <a:camera prst="isometricLeftDown" fov="0">
              <a:rot lat="0" lon="0" rev="0"/>
            </a:camera>
            <a:lightRig rig="harsh" dir="tl">
              <a:rot lat="0" lon="0" rev="8400000"/>
            </a:lightRig>
          </a:scene3d>
          <a:sp3d extrusionH="63500" contourW="38100" prstMaterial="flat">
            <a:bevelT w="50800" h="635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>
            <a:shade val="90000"/>
          </a:schemeClr>
        </a:solidFill>
        <a:blipFill>
          <a:blip xmlns:r="http://schemas.openxmlformats.org/officeDocument/2006/relationships" r:embed="rId1">
            <a:duotone>
              <a:schemeClr val="phClr">
                <a:tint val="100000"/>
                <a:shade val="5000"/>
              </a:schemeClr>
              <a:schemeClr val="phClr">
                <a:shade val="100000"/>
              </a:schemeClr>
            </a:duotone>
          </a:blip>
          <a:tile tx="0" ty="0" sx="120000" sy="120000" flip="xy" algn="t"/>
        </a:blipFill>
        <a:blipFill rotWithShape="0">
          <a:blip xmlns:r="http://schemas.openxmlformats.org/officeDocument/2006/relationships" r:embed="rId2">
            <a:duotone>
              <a:schemeClr val="phClr">
                <a:tint val="100000"/>
                <a:shade val="5000"/>
              </a:schemeClr>
              <a:schemeClr val="phClr">
                <a:shade val="100000"/>
              </a:schemeClr>
            </a:duotone>
          </a:blip>
          <a:srcRect/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YamatoPainting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Yamato Painting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urrency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10000"/>
              </a:schemeClr>
            </a:gs>
            <a:gs pos="47500">
              <a:schemeClr val="phClr">
                <a:tint val="35000"/>
                <a:satMod val="110000"/>
              </a:schemeClr>
            </a:gs>
            <a:gs pos="58500">
              <a:schemeClr val="phClr">
                <a:tint val="35000"/>
                <a:satMod val="110000"/>
              </a:schemeClr>
            </a:gs>
            <a:gs pos="100000">
              <a:schemeClr val="phClr">
                <a:tint val="8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2000"/>
                <a:satMod val="105000"/>
              </a:schemeClr>
            </a:gs>
            <a:gs pos="47500">
              <a:schemeClr val="phClr">
                <a:shade val="89000"/>
                <a:satMod val="105000"/>
              </a:schemeClr>
            </a:gs>
            <a:gs pos="58500">
              <a:schemeClr val="phClr">
                <a:shade val="89000"/>
                <a:satMod val="105000"/>
              </a:schemeClr>
            </a:gs>
            <a:gs pos="100000">
              <a:schemeClr val="phClr">
                <a:shade val="52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60000" cap="flat" cmpd="thickThin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8100" dir="5400000" algn="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38100" dir="5400000" algn="r" rotWithShape="0">
              <a:srgbClr val="000000">
                <a:alpha val="60000"/>
              </a:srgbClr>
            </a:outerShdw>
          </a:effectLst>
          <a:scene3d>
            <a:camera prst="isometricLeftDown" fov="0">
              <a:rot lat="0" lon="0" rev="0"/>
            </a:camera>
            <a:lightRig rig="harsh" dir="tl">
              <a:rot lat="0" lon="0" rev="84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50800" dist="63500" dir="5400000" algn="r" rotWithShape="0">
              <a:srgbClr val="000000">
                <a:alpha val="65000"/>
              </a:srgbClr>
            </a:outerShdw>
          </a:effectLst>
          <a:scene3d>
            <a:camera prst="isometricLeftDown" fov="0">
              <a:rot lat="0" lon="0" rev="0"/>
            </a:camera>
            <a:lightRig rig="harsh" dir="tl">
              <a:rot lat="0" lon="0" rev="8400000"/>
            </a:lightRig>
          </a:scene3d>
          <a:sp3d extrusionH="63500" contourW="38100" prstMaterial="flat">
            <a:bevelT w="50800" h="635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>
            <a:shade val="90000"/>
          </a:schemeClr>
        </a:solidFill>
        <a:blipFill>
          <a:blip xmlns:r="http://schemas.openxmlformats.org/officeDocument/2006/relationships" r:embed="rId1">
            <a:duotone>
              <a:schemeClr val="phClr">
                <a:tint val="100000"/>
                <a:shade val="5000"/>
              </a:schemeClr>
              <a:schemeClr val="phClr">
                <a:shade val="100000"/>
              </a:schemeClr>
            </a:duotone>
          </a:blip>
          <a:tile tx="0" ty="0" sx="120000" sy="120000" flip="xy" algn="t"/>
        </a:blipFill>
        <a:blipFill rotWithShape="0">
          <a:blip xmlns:r="http://schemas.openxmlformats.org/officeDocument/2006/relationships" r:embed="rId2">
            <a:duotone>
              <a:schemeClr val="phClr">
                <a:tint val="100000"/>
                <a:shade val="5000"/>
              </a:schemeClr>
              <a:schemeClr val="phClr">
                <a:shade val="100000"/>
              </a:schemeClr>
            </a:duotone>
          </a:blip>
          <a:srcRect/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mposto">
    <a:dk1>
      <a:sysClr val="windowText" lastClr="000000"/>
    </a:dk1>
    <a:lt1>
      <a:sysClr val="window" lastClr="FFFFFF"/>
    </a:lt1>
    <a:dk2>
      <a:srgbClr val="5B6973"/>
    </a:dk2>
    <a:lt2>
      <a:srgbClr val="E7ECED"/>
    </a:lt2>
    <a:accent1>
      <a:srgbClr val="98C723"/>
    </a:accent1>
    <a:accent2>
      <a:srgbClr val="59B0B9"/>
    </a:accent2>
    <a:accent3>
      <a:srgbClr val="DEAE00"/>
    </a:accent3>
    <a:accent4>
      <a:srgbClr val="B77BB4"/>
    </a:accent4>
    <a:accent5>
      <a:srgbClr val="E0773C"/>
    </a:accent5>
    <a:accent6>
      <a:srgbClr val="A98D63"/>
    </a:accent6>
    <a:hlink>
      <a:srgbClr val="26CBEC"/>
    </a:hlink>
    <a:folHlink>
      <a:srgbClr val="598C8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800</TotalTime>
  <Words>1036</Words>
  <Application>Microsoft Office PowerPoint</Application>
  <PresentationFormat>Apresentação no Ecrã (4:3)</PresentationFormat>
  <Paragraphs>338</Paragraphs>
  <Slides>38</Slides>
  <Notes>1</Notes>
  <HiddenSlides>0</HiddenSlides>
  <MMClips>1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dos diapositivos</vt:lpstr>
      </vt:variant>
      <vt:variant>
        <vt:i4>38</vt:i4>
      </vt:variant>
    </vt:vector>
  </HeadingPairs>
  <TitlesOfParts>
    <vt:vector size="42" baseType="lpstr">
      <vt:lpstr>Tema do Office</vt:lpstr>
      <vt:lpstr>Ângulos</vt:lpstr>
      <vt:lpstr>YamatoPainting</vt:lpstr>
      <vt:lpstr>1_YamatoPainting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Bruno Fernandes</dc:creator>
  <cp:lastModifiedBy>Bruno Fernandes</cp:lastModifiedBy>
  <cp:revision>75</cp:revision>
  <dcterms:created xsi:type="dcterms:W3CDTF">2011-07-19T14:18:02Z</dcterms:created>
  <dcterms:modified xsi:type="dcterms:W3CDTF">2011-08-18T15:00:21Z</dcterms:modified>
</cp:coreProperties>
</file>