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12" r:id="rId2"/>
    <p:sldId id="256" r:id="rId3"/>
    <p:sldId id="297" r:id="rId4"/>
    <p:sldId id="257" r:id="rId5"/>
    <p:sldId id="300" r:id="rId6"/>
    <p:sldId id="319" r:id="rId7"/>
    <p:sldId id="272" r:id="rId8"/>
    <p:sldId id="315" r:id="rId9"/>
    <p:sldId id="316" r:id="rId10"/>
    <p:sldId id="274" r:id="rId11"/>
    <p:sldId id="275" r:id="rId12"/>
    <p:sldId id="293" r:id="rId13"/>
    <p:sldId id="311" r:id="rId14"/>
    <p:sldId id="295" r:id="rId15"/>
    <p:sldId id="276" r:id="rId16"/>
    <p:sldId id="287" r:id="rId17"/>
    <p:sldId id="277" r:id="rId18"/>
    <p:sldId id="303" r:id="rId19"/>
    <p:sldId id="278" r:id="rId20"/>
    <p:sldId id="288" r:id="rId21"/>
    <p:sldId id="305" r:id="rId22"/>
    <p:sldId id="306" r:id="rId23"/>
    <p:sldId id="320" r:id="rId24"/>
    <p:sldId id="289" r:id="rId25"/>
    <p:sldId id="321" r:id="rId26"/>
    <p:sldId id="290" r:id="rId27"/>
    <p:sldId id="317" r:id="rId28"/>
    <p:sldId id="322" r:id="rId29"/>
    <p:sldId id="291" r:id="rId30"/>
    <p:sldId id="307" r:id="rId31"/>
    <p:sldId id="280" r:id="rId32"/>
    <p:sldId id="308" r:id="rId33"/>
    <p:sldId id="318" r:id="rId34"/>
    <p:sldId id="294" r:id="rId35"/>
    <p:sldId id="296" r:id="rId36"/>
    <p:sldId id="281" r:id="rId37"/>
    <p:sldId id="309" r:id="rId38"/>
    <p:sldId id="310" r:id="rId39"/>
    <p:sldId id="282" r:id="rId40"/>
    <p:sldId id="323" r:id="rId41"/>
    <p:sldId id="283" r:id="rId42"/>
    <p:sldId id="284" r:id="rId43"/>
    <p:sldId id="286" r:id="rId44"/>
    <p:sldId id="292" r:id="rId45"/>
    <p:sldId id="285" r:id="rId46"/>
    <p:sldId id="324" r:id="rId47"/>
    <p:sldId id="261" r:id="rId48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72CF0-06CC-4BCF-82A6-F11537154124}" type="datetimeFigureOut">
              <a:rPr lang="pt-PT" smtClean="0"/>
              <a:pPr/>
              <a:t>19-10-2013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C96B4-6039-48F1-8C30-CA246D4EB61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473301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927772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308746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655590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517698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644001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819720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57358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102206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775441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6946022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444047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827864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5376876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1498744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4844634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2313427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416684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6969046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4088107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8845554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42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6769644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45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957993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2036021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47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815558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150639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504117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3965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748597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71566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96B4-6039-48F1-8C30-CA246D4EB61E}" type="slidenum">
              <a:rPr lang="pt-PT" smtClean="0"/>
              <a:pPr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850886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8766-9547-48B0-9CAD-FB431D8CDD44}" type="datetimeFigureOut">
              <a:rPr lang="pt-PT" smtClean="0"/>
              <a:pPr/>
              <a:t>19-10-2013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4AB30-5D1D-4775-801B-5D68EDE7959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8766-9547-48B0-9CAD-FB431D8CDD44}" type="datetimeFigureOut">
              <a:rPr lang="pt-PT" smtClean="0"/>
              <a:pPr/>
              <a:t>19-10-2013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4AB30-5D1D-4775-801B-5D68EDE7959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8766-9547-48B0-9CAD-FB431D8CDD44}" type="datetimeFigureOut">
              <a:rPr lang="pt-PT" smtClean="0"/>
              <a:pPr/>
              <a:t>19-10-2013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4AB30-5D1D-4775-801B-5D68EDE7959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dirty="0" smtClean="0"/>
              <a:t>Clique para editar os estilos</a:t>
            </a:r>
          </a:p>
          <a:p>
            <a:pPr lvl="1"/>
            <a:r>
              <a:rPr lang="pt-PT" dirty="0" smtClean="0"/>
              <a:t>Segundo nível</a:t>
            </a:r>
          </a:p>
          <a:p>
            <a:pPr lvl="2"/>
            <a:r>
              <a:rPr lang="pt-PT" dirty="0" smtClean="0"/>
              <a:t>Terceiro nível</a:t>
            </a:r>
          </a:p>
          <a:p>
            <a:pPr lvl="3"/>
            <a:r>
              <a:rPr lang="pt-PT" dirty="0" smtClean="0"/>
              <a:t>Quarto nível</a:t>
            </a:r>
          </a:p>
          <a:p>
            <a:pPr lvl="4"/>
            <a:r>
              <a:rPr lang="pt-PT" dirty="0" smtClean="0"/>
              <a:t>Quinto nível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8766-9547-48B0-9CAD-FB431D8CDD44}" type="datetimeFigureOut">
              <a:rPr lang="pt-PT" smtClean="0"/>
              <a:pPr/>
              <a:t>19-10-2013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4AB30-5D1D-4775-801B-5D68EDE7959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8766-9547-48B0-9CAD-FB431D8CDD44}" type="datetimeFigureOut">
              <a:rPr lang="pt-PT" smtClean="0"/>
              <a:pPr/>
              <a:t>19-10-2013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4AB30-5D1D-4775-801B-5D68EDE7959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8766-9547-48B0-9CAD-FB431D8CDD44}" type="datetimeFigureOut">
              <a:rPr lang="pt-PT" smtClean="0"/>
              <a:pPr/>
              <a:t>19-10-2013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4AB30-5D1D-4775-801B-5D68EDE7959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8766-9547-48B0-9CAD-FB431D8CDD44}" type="datetimeFigureOut">
              <a:rPr lang="pt-PT" smtClean="0"/>
              <a:pPr/>
              <a:t>19-10-2013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4AB30-5D1D-4775-801B-5D68EDE7959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8766-9547-48B0-9CAD-FB431D8CDD44}" type="datetimeFigureOut">
              <a:rPr lang="pt-PT" smtClean="0"/>
              <a:pPr/>
              <a:t>19-10-2013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4AB30-5D1D-4775-801B-5D68EDE7959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8766-9547-48B0-9CAD-FB431D8CDD44}" type="datetimeFigureOut">
              <a:rPr lang="pt-PT" smtClean="0"/>
              <a:pPr/>
              <a:t>19-10-2013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4AB30-5D1D-4775-801B-5D68EDE7959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8766-9547-48B0-9CAD-FB431D8CDD44}" type="datetimeFigureOut">
              <a:rPr lang="pt-PT" smtClean="0"/>
              <a:pPr/>
              <a:t>19-10-2013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4AB30-5D1D-4775-801B-5D68EDE7959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8766-9547-48B0-9CAD-FB431D8CDD44}" type="datetimeFigureOut">
              <a:rPr lang="pt-PT" smtClean="0"/>
              <a:pPr/>
              <a:t>19-10-2013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4AB30-5D1D-4775-801B-5D68EDE7959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98766-9547-48B0-9CAD-FB431D8CDD44}" type="datetimeFigureOut">
              <a:rPr lang="pt-PT" smtClean="0"/>
              <a:pPr/>
              <a:t>19-10-2013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4AB30-5D1D-4775-801B-5D68EDE7959A}" type="slidenum">
              <a:rPr lang="pt-PT" smtClean="0"/>
              <a:pPr/>
              <a:t>‹nº›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"/>
            <a:ext cx="9155469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79170" cy="6890119"/>
          </a:xfrm>
        </p:spPr>
      </p:pic>
    </p:spTree>
    <p:extLst>
      <p:ext uri="{BB962C8B-B14F-4D97-AF65-F5344CB8AC3E}">
        <p14:creationId xmlns:p14="http://schemas.microsoft.com/office/powerpoint/2010/main" xmlns="" val="30442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2"/>
          <p:cNvSpPr/>
          <p:nvPr/>
        </p:nvSpPr>
        <p:spPr>
          <a:xfrm>
            <a:off x="731995" y="1360688"/>
            <a:ext cx="7272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dirty="0"/>
              <a:t>Em </a:t>
            </a:r>
            <a:r>
              <a:rPr lang="pt-PT" sz="2200" dirty="0" smtClean="0"/>
              <a:t>1128 - D</a:t>
            </a:r>
            <a:r>
              <a:rPr lang="pt-PT" sz="2200" dirty="0"/>
              <a:t>. Afonso </a:t>
            </a:r>
            <a:r>
              <a:rPr lang="pt-PT" sz="2200" dirty="0" smtClean="0"/>
              <a:t>Henriques (18 anos)</a:t>
            </a:r>
            <a:endParaRPr lang="pt-PT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8518" y="3127685"/>
            <a:ext cx="3854048" cy="3095620"/>
          </a:xfrm>
          <a:prstGeom prst="rect">
            <a:avLst/>
          </a:prstGeom>
        </p:spPr>
      </p:pic>
      <p:sp>
        <p:nvSpPr>
          <p:cNvPr id="4" name="Seta para baixo 8"/>
          <p:cNvSpPr/>
          <p:nvPr/>
        </p:nvSpPr>
        <p:spPr>
          <a:xfrm>
            <a:off x="2519349" y="1791575"/>
            <a:ext cx="275764" cy="54511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ctangle 4"/>
          <p:cNvSpPr/>
          <p:nvPr/>
        </p:nvSpPr>
        <p:spPr>
          <a:xfrm>
            <a:off x="660707" y="4365104"/>
            <a:ext cx="39604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D. Afonso Henriques venceu, passando a </a:t>
            </a:r>
            <a:r>
              <a:rPr lang="pt-PT" sz="2400" dirty="0" smtClean="0"/>
              <a:t>governar </a:t>
            </a:r>
            <a:r>
              <a:rPr lang="pt-PT" sz="2400" dirty="0"/>
              <a:t>o Condado </a:t>
            </a:r>
            <a:r>
              <a:rPr lang="pt-PT" sz="2400" dirty="0" smtClean="0"/>
              <a:t>Portucalense</a:t>
            </a:r>
            <a:r>
              <a:rPr lang="pt-PT" sz="2400" dirty="0"/>
              <a:t>. </a:t>
            </a:r>
          </a:p>
        </p:txBody>
      </p:sp>
      <p:sp>
        <p:nvSpPr>
          <p:cNvPr id="6" name="Seta para baixo 8"/>
          <p:cNvSpPr/>
          <p:nvPr/>
        </p:nvSpPr>
        <p:spPr>
          <a:xfrm>
            <a:off x="2541168" y="3133630"/>
            <a:ext cx="275764" cy="1157334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CaixaDeTexto 3"/>
          <p:cNvSpPr txBox="1"/>
          <p:nvPr/>
        </p:nvSpPr>
        <p:spPr>
          <a:xfrm>
            <a:off x="2021939" y="692696"/>
            <a:ext cx="4795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Formação de Portugal</a:t>
            </a:r>
            <a:endParaRPr lang="pt-PT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4378" y="2358244"/>
            <a:ext cx="7928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dirty="0"/>
              <a:t>Luta pela independência do Condado, travando uma batalha contra as tropas da mãe - </a:t>
            </a:r>
            <a:r>
              <a:rPr lang="pt-PT" sz="2200" b="1" dirty="0"/>
              <a:t>Batalha de S. Mamede</a:t>
            </a:r>
            <a:r>
              <a:rPr lang="pt-PT" sz="2200" dirty="0"/>
              <a:t>.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76056" y="6159305"/>
            <a:ext cx="3717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/>
              <a:t>Aclamação de D. Afonso Henriques</a:t>
            </a:r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xmlns="" val="181180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3695" y="1594745"/>
            <a:ext cx="2953934" cy="2451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1844824"/>
            <a:ext cx="525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2200" b="1" dirty="0" smtClean="0"/>
              <a:t>1143</a:t>
            </a:r>
            <a:r>
              <a:rPr lang="pt-PT" sz="2200" dirty="0" smtClean="0"/>
              <a:t> - assinatura </a:t>
            </a:r>
            <a:r>
              <a:rPr lang="pt-PT" sz="2200" dirty="0"/>
              <a:t>do </a:t>
            </a:r>
            <a:r>
              <a:rPr lang="pt-PT" sz="2200" b="1" dirty="0"/>
              <a:t>Tratado de </a:t>
            </a:r>
            <a:r>
              <a:rPr lang="pt-PT" sz="2200" b="1" dirty="0" smtClean="0"/>
              <a:t>Zamora</a:t>
            </a:r>
            <a:r>
              <a:rPr lang="pt-PT" sz="2200" b="1" dirty="0"/>
              <a:t> </a:t>
            </a:r>
            <a:r>
              <a:rPr lang="pt-PT" sz="2200" dirty="0" smtClean="0"/>
              <a:t>-Portugal </a:t>
            </a:r>
            <a:r>
              <a:rPr lang="pt-PT" sz="2200" dirty="0"/>
              <a:t>foi reconhecido como reino independente, nascendo assim a Primeira Dinastia.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7824" y="5085184"/>
            <a:ext cx="61093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b="1" dirty="0"/>
              <a:t>D. Afonso Henriques </a:t>
            </a:r>
            <a:r>
              <a:rPr lang="pt-PT" sz="2200" dirty="0"/>
              <a:t>foi o </a:t>
            </a:r>
            <a:r>
              <a:rPr lang="pt-PT" sz="2200" b="1" dirty="0"/>
              <a:t>primeiro rei de Portugal</a:t>
            </a:r>
            <a:r>
              <a:rPr lang="pt-PT" sz="2200" dirty="0" smtClean="0"/>
              <a:t>.</a:t>
            </a:r>
            <a:endParaRPr lang="pt-PT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161" y="3573016"/>
            <a:ext cx="1951260" cy="25002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7384" y="1171019"/>
            <a:ext cx="81003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2200" dirty="0"/>
              <a:t>A partir de 1140 - D. Afonso Henriques começou a usar o título de rei.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5867" y="3933056"/>
            <a:ext cx="3421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/>
              <a:t>Assinatura do Tratado de Zamora</a:t>
            </a:r>
            <a:endParaRPr lang="pt-PT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78701" y="6019281"/>
            <a:ext cx="2369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/>
              <a:t>D. Afonso </a:t>
            </a:r>
            <a:r>
              <a:rPr lang="pt-PT" sz="1600" dirty="0"/>
              <a:t>H</a:t>
            </a:r>
            <a:r>
              <a:rPr lang="pt-PT" sz="1600" dirty="0" smtClean="0"/>
              <a:t>enriques</a:t>
            </a:r>
            <a:endParaRPr lang="pt-PT" sz="1600" dirty="0"/>
          </a:p>
        </p:txBody>
      </p:sp>
      <p:sp>
        <p:nvSpPr>
          <p:cNvPr id="10" name="CaixaDeTexto 3"/>
          <p:cNvSpPr txBox="1"/>
          <p:nvPr/>
        </p:nvSpPr>
        <p:spPr>
          <a:xfrm>
            <a:off x="2021939" y="616332"/>
            <a:ext cx="4795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Formação de Portugal</a:t>
            </a:r>
            <a:endParaRPr lang="pt-PT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22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98172" y="76470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rgbClr val="FF0000"/>
                </a:solidFill>
              </a:rPr>
              <a:t>Exercícios</a:t>
            </a:r>
            <a:endParaRPr lang="pt-PT" sz="2400" b="1" dirty="0">
              <a:solidFill>
                <a:srgbClr val="FF00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95130" y="1294080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solidFill>
                  <a:srgbClr val="FF0000"/>
                </a:solidFill>
              </a:rPr>
              <a:t>1 – </a:t>
            </a:r>
            <a:r>
              <a:rPr lang="pt-PT" sz="2000" dirty="0" smtClean="0"/>
              <a:t>Completa as frases.</a:t>
            </a:r>
            <a:endParaRPr lang="pt-PT" sz="2000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595130" y="2276872"/>
            <a:ext cx="8009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A Península Ibérica situa-se no extremo __________ da Europa, entre o ___________ e o mar  _________. </a:t>
            </a:r>
            <a:endParaRPr lang="pt-PT" sz="280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639349" y="3645024"/>
            <a:ext cx="7920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Os primeiros povos a habitar a Península Ibérica foram os ____________ e os ______________.</a:t>
            </a:r>
            <a:endParaRPr lang="pt-PT" sz="28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639349" y="4941167"/>
            <a:ext cx="7785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O último povo a invadir a Península Ibérica foram os ____________.</a:t>
            </a:r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xmlns="" val="374878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/>
          <p:cNvSpPr txBox="1"/>
          <p:nvPr/>
        </p:nvSpPr>
        <p:spPr>
          <a:xfrm>
            <a:off x="755576" y="980728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FF0000"/>
                </a:solidFill>
              </a:rPr>
              <a:t>2</a:t>
            </a:r>
            <a:r>
              <a:rPr lang="pt-PT" sz="2000" b="1" dirty="0" smtClean="0">
                <a:solidFill>
                  <a:srgbClr val="FF0000"/>
                </a:solidFill>
              </a:rPr>
              <a:t> –</a:t>
            </a:r>
            <a:r>
              <a:rPr lang="pt-PT" sz="2000" dirty="0" smtClean="0">
                <a:solidFill>
                  <a:srgbClr val="FF0000"/>
                </a:solidFill>
              </a:rPr>
              <a:t> </a:t>
            </a:r>
            <a:r>
              <a:rPr lang="pt-PT" sz="2000" dirty="0" smtClean="0"/>
              <a:t>Observa a imagem e legenda-a.</a:t>
            </a:r>
            <a:endParaRPr lang="pt-PT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1647964"/>
            <a:ext cx="5439358" cy="4663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5896" y="220486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</a:t>
            </a:r>
            <a:endParaRPr lang="pt-PT" dirty="0"/>
          </a:p>
        </p:txBody>
      </p:sp>
      <p:sp>
        <p:nvSpPr>
          <p:cNvPr id="5" name="TextBox 4"/>
          <p:cNvSpPr txBox="1"/>
          <p:nvPr/>
        </p:nvSpPr>
        <p:spPr>
          <a:xfrm>
            <a:off x="4691177" y="270892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20072" y="213285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3</a:t>
            </a:r>
            <a:endParaRPr lang="pt-PT" dirty="0"/>
          </a:p>
        </p:txBody>
      </p:sp>
      <p:sp>
        <p:nvSpPr>
          <p:cNvPr id="7" name="TextBox 6"/>
          <p:cNvSpPr txBox="1"/>
          <p:nvPr/>
        </p:nvSpPr>
        <p:spPr>
          <a:xfrm>
            <a:off x="5868144" y="269113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99661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683568" y="908720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solidFill>
                  <a:srgbClr val="FF0000"/>
                </a:solidFill>
              </a:rPr>
              <a:t>3 – </a:t>
            </a:r>
            <a:r>
              <a:rPr lang="pt-PT" sz="2000" dirty="0"/>
              <a:t>L</a:t>
            </a:r>
            <a:r>
              <a:rPr lang="pt-PT" sz="2000" dirty="0" smtClean="0"/>
              <a:t>egenda as imagens. Em A e C, descreve cada um dos acontecimentos.</a:t>
            </a:r>
          </a:p>
        </p:txBody>
      </p:sp>
      <p:sp>
        <p:nvSpPr>
          <p:cNvPr id="9" name="Rectângulo 8"/>
          <p:cNvSpPr/>
          <p:nvPr/>
        </p:nvSpPr>
        <p:spPr>
          <a:xfrm>
            <a:off x="6524175" y="3946082"/>
            <a:ext cx="2912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600" dirty="0" smtClean="0"/>
              <a:t>B</a:t>
            </a:r>
            <a:endParaRPr lang="pt-PT" sz="1600" dirty="0"/>
          </a:p>
        </p:txBody>
      </p:sp>
      <p:sp>
        <p:nvSpPr>
          <p:cNvPr id="10" name="Rectângulo 9"/>
          <p:cNvSpPr/>
          <p:nvPr/>
        </p:nvSpPr>
        <p:spPr>
          <a:xfrm>
            <a:off x="2280645" y="3889188"/>
            <a:ext cx="3111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600" dirty="0" smtClean="0"/>
              <a:t>A</a:t>
            </a:r>
            <a:endParaRPr lang="pt-PT" sz="1600" dirty="0"/>
          </a:p>
        </p:txBody>
      </p:sp>
      <p:sp>
        <p:nvSpPr>
          <p:cNvPr id="11" name="Rectângulo 10"/>
          <p:cNvSpPr/>
          <p:nvPr/>
        </p:nvSpPr>
        <p:spPr>
          <a:xfrm>
            <a:off x="4791348" y="6141124"/>
            <a:ext cx="2880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600" dirty="0" smtClean="0"/>
              <a:t>C</a:t>
            </a:r>
            <a:endParaRPr lang="pt-PT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690719"/>
            <a:ext cx="2808312" cy="22556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0376" y="1690719"/>
            <a:ext cx="1798880" cy="2256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4064130"/>
            <a:ext cx="2598936" cy="215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458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915816" y="659910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dirty="0" smtClean="0">
                <a:solidFill>
                  <a:srgbClr val="FF0000"/>
                </a:solidFill>
              </a:rPr>
              <a:t>Monarquia</a:t>
            </a:r>
          </a:p>
          <a:p>
            <a:pPr algn="ctr"/>
            <a:r>
              <a:rPr lang="pt-PT" sz="1600" dirty="0" smtClean="0"/>
              <a:t>(1143-1910)</a:t>
            </a:r>
            <a:endParaRPr lang="pt-PT" sz="1600" dirty="0"/>
          </a:p>
        </p:txBody>
      </p:sp>
      <p:sp>
        <p:nvSpPr>
          <p:cNvPr id="2" name="Rectângulo 1"/>
          <p:cNvSpPr/>
          <p:nvPr/>
        </p:nvSpPr>
        <p:spPr>
          <a:xfrm>
            <a:off x="683568" y="1700808"/>
            <a:ext cx="78488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2200" dirty="0" smtClean="0"/>
              <a:t>Forma </a:t>
            </a:r>
            <a:r>
              <a:rPr lang="pt-PT" sz="2200" dirty="0"/>
              <a:t>de governo em que o poder pertence a um rei ou a uma rainha e é hereditário, isto é, passa de pais para filhos</a:t>
            </a:r>
            <a:r>
              <a:rPr lang="pt-PT" sz="2200" dirty="0" smtClean="0"/>
              <a:t>.</a:t>
            </a:r>
            <a:r>
              <a:rPr lang="pt-PT" sz="2200" dirty="0"/>
              <a:t> </a:t>
            </a:r>
            <a:endParaRPr lang="pt-PT" sz="22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683568" y="5563810"/>
            <a:ext cx="66152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1200"/>
              </a:spcAft>
            </a:pPr>
            <a:r>
              <a:rPr lang="pt-PT" sz="1600" u="sng" dirty="0" smtClean="0">
                <a:solidFill>
                  <a:srgbClr val="FF0000"/>
                </a:solidFill>
                <a:latin typeface="Monotype Corsiva" pitchFamily="66" charset="0"/>
              </a:rPr>
              <a:t>Dinastia</a:t>
            </a:r>
            <a:r>
              <a:rPr lang="pt-PT" sz="1600" dirty="0">
                <a:solidFill>
                  <a:prstClr val="black"/>
                </a:solidFill>
                <a:latin typeface="Monotype Corsiva" pitchFamily="66" charset="0"/>
              </a:rPr>
              <a:t> </a:t>
            </a:r>
            <a:r>
              <a:rPr lang="pt-PT" sz="1600" dirty="0" smtClean="0">
                <a:solidFill>
                  <a:prstClr val="black"/>
                </a:solidFill>
                <a:latin typeface="Monotype Corsiva" pitchFamily="66" charset="0"/>
              </a:rPr>
              <a:t>é o período </a:t>
            </a:r>
            <a:r>
              <a:rPr lang="pt-PT" sz="1600" dirty="0">
                <a:solidFill>
                  <a:prstClr val="black"/>
                </a:solidFill>
                <a:latin typeface="Monotype Corsiva" pitchFamily="66" charset="0"/>
              </a:rPr>
              <a:t>de tempo em que permanecem no poder reis e rainhas pertencentes à mesma família. Quando, por qualquer motivo, o poder não passa do rei ou da rainha para um dos seus </a:t>
            </a:r>
            <a:r>
              <a:rPr lang="pt-PT" sz="1600" dirty="0" smtClean="0">
                <a:solidFill>
                  <a:prstClr val="black"/>
                </a:solidFill>
                <a:latin typeface="Monotype Corsiva" pitchFamily="66" charset="0"/>
              </a:rPr>
              <a:t>filhos, </a:t>
            </a:r>
            <a:r>
              <a:rPr lang="pt-PT" sz="1600" dirty="0">
                <a:solidFill>
                  <a:prstClr val="black"/>
                </a:solidFill>
                <a:latin typeface="Monotype Corsiva" pitchFamily="66" charset="0"/>
              </a:rPr>
              <a:t>aquela dinastia acaba ali e uma nova começa.</a:t>
            </a:r>
            <a:endParaRPr lang="pt-PT" sz="1600" dirty="0">
              <a:latin typeface="Monotype Corsiva" pitchFamily="66" charset="0"/>
            </a:endParaRPr>
          </a:p>
        </p:txBody>
      </p:sp>
      <p:sp>
        <p:nvSpPr>
          <p:cNvPr id="5" name="Seta para baixo 8"/>
          <p:cNvSpPr/>
          <p:nvPr/>
        </p:nvSpPr>
        <p:spPr>
          <a:xfrm>
            <a:off x="4194000" y="2531805"/>
            <a:ext cx="275764" cy="54511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ctângulo 1"/>
          <p:cNvSpPr/>
          <p:nvPr/>
        </p:nvSpPr>
        <p:spPr>
          <a:xfrm>
            <a:off x="1511690" y="3070767"/>
            <a:ext cx="63367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2200" dirty="0" smtClean="0"/>
              <a:t>Em 1143 iniciou-se o regime monárquico em Portugal, com D. Afonso Henriques como primeiro rei. </a:t>
            </a:r>
          </a:p>
        </p:txBody>
      </p:sp>
      <p:sp>
        <p:nvSpPr>
          <p:cNvPr id="7" name="Seta para baixo 8"/>
          <p:cNvSpPr/>
          <p:nvPr/>
        </p:nvSpPr>
        <p:spPr>
          <a:xfrm>
            <a:off x="4194000" y="3851484"/>
            <a:ext cx="275764" cy="54511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ctângulo 1"/>
          <p:cNvSpPr/>
          <p:nvPr/>
        </p:nvSpPr>
        <p:spPr>
          <a:xfrm>
            <a:off x="2582316" y="4447515"/>
            <a:ext cx="41954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2200" dirty="0" smtClean="0"/>
              <a:t>E iniciou-se a primeira </a:t>
            </a:r>
            <a:r>
              <a:rPr lang="pt-PT" sz="2200" b="1" dirty="0" smtClean="0"/>
              <a:t>dinastia</a:t>
            </a:r>
            <a:r>
              <a:rPr lang="pt-PT" sz="2200" dirty="0" smtClean="0"/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328" y="4975027"/>
            <a:ext cx="1353200" cy="1706739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683568" y="5535123"/>
            <a:ext cx="6615242" cy="859684"/>
          </a:xfrm>
          <a:prstGeom prst="wedgeRoundRectCallout">
            <a:avLst>
              <a:gd name="adj1" fmla="val 52868"/>
              <a:gd name="adj2" fmla="val 8489"/>
              <a:gd name="adj3" fmla="val 16667"/>
            </a:avLst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33121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5" grpId="0" animBg="1"/>
      <p:bldP spid="6" grpId="0"/>
      <p:bldP spid="7" grpId="0" animBg="1"/>
      <p:bldP spid="8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2089425" y="692696"/>
            <a:ext cx="5040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dirty="0" smtClean="0">
                <a:solidFill>
                  <a:srgbClr val="FF0000"/>
                </a:solidFill>
              </a:rPr>
              <a:t>Reis da Primeira Dinastia</a:t>
            </a:r>
            <a:endParaRPr lang="pt-PT" sz="3200" dirty="0">
              <a:solidFill>
                <a:srgbClr val="FF0000"/>
              </a:solidFill>
            </a:endParaRPr>
          </a:p>
        </p:txBody>
      </p:sp>
      <p:sp>
        <p:nvSpPr>
          <p:cNvPr id="6" name="Rectângulo 5"/>
          <p:cNvSpPr/>
          <p:nvPr/>
        </p:nvSpPr>
        <p:spPr>
          <a:xfrm>
            <a:off x="1115616" y="2933309"/>
            <a:ext cx="18819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Afonso Henriques</a:t>
            </a:r>
          </a:p>
          <a:p>
            <a:pPr algn="ctr"/>
            <a:r>
              <a:rPr lang="pt-PT" sz="1400" i="1" dirty="0" smtClean="0"/>
              <a:t>O Conquistador</a:t>
            </a:r>
          </a:p>
          <a:p>
            <a:pPr algn="ctr"/>
            <a:r>
              <a:rPr lang="pt-PT" sz="1400" dirty="0" smtClean="0"/>
              <a:t>(1143-1185)</a:t>
            </a:r>
          </a:p>
        </p:txBody>
      </p:sp>
      <p:sp>
        <p:nvSpPr>
          <p:cNvPr id="7" name="Rectângulo 6"/>
          <p:cNvSpPr/>
          <p:nvPr/>
        </p:nvSpPr>
        <p:spPr>
          <a:xfrm>
            <a:off x="3092376" y="2905559"/>
            <a:ext cx="13356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Sancho I</a:t>
            </a:r>
          </a:p>
          <a:p>
            <a:pPr algn="ctr"/>
            <a:r>
              <a:rPr lang="pt-PT" sz="1400" i="1" dirty="0" smtClean="0"/>
              <a:t>O Povoador</a:t>
            </a:r>
          </a:p>
          <a:p>
            <a:pPr algn="ctr"/>
            <a:r>
              <a:rPr lang="pt-PT" sz="1400" dirty="0" smtClean="0"/>
              <a:t>(1185-1211)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4860032" y="2924944"/>
            <a:ext cx="13321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Afonso II</a:t>
            </a:r>
          </a:p>
          <a:p>
            <a:pPr algn="ctr"/>
            <a:r>
              <a:rPr lang="pt-PT" sz="1400" i="1" dirty="0" smtClean="0"/>
              <a:t>O Gordo</a:t>
            </a:r>
          </a:p>
          <a:p>
            <a:pPr algn="ctr"/>
            <a:r>
              <a:rPr lang="pt-PT" sz="1400" dirty="0" smtClean="0"/>
              <a:t>(1211-1223)</a:t>
            </a:r>
            <a:endParaRPr lang="pt-PT" sz="1400" dirty="0"/>
          </a:p>
        </p:txBody>
      </p:sp>
      <p:sp>
        <p:nvSpPr>
          <p:cNvPr id="9" name="Rectângulo 8"/>
          <p:cNvSpPr/>
          <p:nvPr/>
        </p:nvSpPr>
        <p:spPr>
          <a:xfrm>
            <a:off x="6516216" y="2900873"/>
            <a:ext cx="14261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Sancho II</a:t>
            </a:r>
          </a:p>
          <a:p>
            <a:pPr algn="ctr"/>
            <a:r>
              <a:rPr lang="pt-PT" sz="1400" i="1" dirty="0" smtClean="0"/>
              <a:t>O Capelo</a:t>
            </a:r>
          </a:p>
          <a:p>
            <a:pPr algn="ctr"/>
            <a:r>
              <a:rPr lang="pt-PT" sz="1400" dirty="0" smtClean="0"/>
              <a:t>(1223-1248)</a:t>
            </a:r>
            <a:endParaRPr lang="pt-PT" sz="1400" dirty="0"/>
          </a:p>
        </p:txBody>
      </p:sp>
      <p:sp>
        <p:nvSpPr>
          <p:cNvPr id="10" name="Rectângulo 9"/>
          <p:cNvSpPr/>
          <p:nvPr/>
        </p:nvSpPr>
        <p:spPr>
          <a:xfrm>
            <a:off x="611560" y="5419707"/>
            <a:ext cx="12142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Afonso III</a:t>
            </a:r>
          </a:p>
          <a:p>
            <a:pPr algn="ctr"/>
            <a:r>
              <a:rPr lang="pt-PT" sz="1400" i="1" dirty="0" smtClean="0"/>
              <a:t>O Bolonhês</a:t>
            </a:r>
          </a:p>
          <a:p>
            <a:pPr algn="ctr"/>
            <a:r>
              <a:rPr lang="pt-PT" sz="1400" dirty="0" smtClean="0"/>
              <a:t>(1248-1279)</a:t>
            </a:r>
            <a:endParaRPr lang="pt-PT" sz="1400" dirty="0"/>
          </a:p>
        </p:txBody>
      </p:sp>
      <p:sp>
        <p:nvSpPr>
          <p:cNvPr id="11" name="Rectângulo 10"/>
          <p:cNvSpPr/>
          <p:nvPr/>
        </p:nvSpPr>
        <p:spPr>
          <a:xfrm>
            <a:off x="2427839" y="5419706"/>
            <a:ext cx="10844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Dinis</a:t>
            </a:r>
          </a:p>
          <a:p>
            <a:pPr algn="ctr"/>
            <a:r>
              <a:rPr lang="pt-PT" sz="1400" i="1" dirty="0" smtClean="0"/>
              <a:t>O Lavrador</a:t>
            </a:r>
          </a:p>
          <a:p>
            <a:pPr algn="ctr"/>
            <a:r>
              <a:rPr lang="pt-PT" sz="1400" dirty="0" smtClean="0"/>
              <a:t>(1279-1325)</a:t>
            </a:r>
          </a:p>
        </p:txBody>
      </p:sp>
      <p:sp>
        <p:nvSpPr>
          <p:cNvPr id="12" name="Rectângulo 11"/>
          <p:cNvSpPr/>
          <p:nvPr/>
        </p:nvSpPr>
        <p:spPr>
          <a:xfrm>
            <a:off x="4003299" y="5419705"/>
            <a:ext cx="1327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Afonso IV</a:t>
            </a:r>
          </a:p>
          <a:p>
            <a:pPr algn="ctr"/>
            <a:r>
              <a:rPr lang="pt-PT" sz="1400" i="1" dirty="0" smtClean="0"/>
              <a:t>O Bravo</a:t>
            </a:r>
          </a:p>
          <a:p>
            <a:pPr algn="ctr"/>
            <a:r>
              <a:rPr lang="pt-PT" sz="1400" dirty="0" smtClean="0"/>
              <a:t>(1325-1357)</a:t>
            </a:r>
          </a:p>
        </p:txBody>
      </p:sp>
      <p:sp>
        <p:nvSpPr>
          <p:cNvPr id="13" name="Rectângulo 12"/>
          <p:cNvSpPr/>
          <p:nvPr/>
        </p:nvSpPr>
        <p:spPr>
          <a:xfrm>
            <a:off x="5704459" y="5406315"/>
            <a:ext cx="13420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Pedro I</a:t>
            </a:r>
          </a:p>
          <a:p>
            <a:pPr algn="ctr"/>
            <a:r>
              <a:rPr lang="pt-PT" sz="1400" i="1" dirty="0" smtClean="0"/>
              <a:t>O Justiceiro</a:t>
            </a:r>
          </a:p>
          <a:p>
            <a:pPr algn="ctr"/>
            <a:r>
              <a:rPr lang="pt-PT" sz="1400" dirty="0" smtClean="0"/>
              <a:t>(1357-1367</a:t>
            </a:r>
            <a:r>
              <a:rPr lang="pt-PT" sz="1600" dirty="0" smtClean="0"/>
              <a:t>)</a:t>
            </a:r>
          </a:p>
        </p:txBody>
      </p:sp>
      <p:sp>
        <p:nvSpPr>
          <p:cNvPr id="14" name="Rectângulo 13"/>
          <p:cNvSpPr/>
          <p:nvPr/>
        </p:nvSpPr>
        <p:spPr>
          <a:xfrm>
            <a:off x="7307557" y="5426377"/>
            <a:ext cx="13391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Fernando</a:t>
            </a:r>
          </a:p>
          <a:p>
            <a:pPr algn="ctr"/>
            <a:r>
              <a:rPr lang="pt-PT" sz="1400" i="1" dirty="0" smtClean="0"/>
              <a:t>O Formoso</a:t>
            </a:r>
          </a:p>
          <a:p>
            <a:pPr algn="ctr"/>
            <a:r>
              <a:rPr lang="pt-PT" sz="1400" dirty="0" smtClean="0"/>
              <a:t>(1367-1383)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7566" y="1375378"/>
            <a:ext cx="1289250" cy="16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2376" y="1347628"/>
            <a:ext cx="1269000" cy="162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1484" y="1347628"/>
            <a:ext cx="1289250" cy="162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0730" y="1347628"/>
            <a:ext cx="1134000" cy="162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861048"/>
            <a:ext cx="1213439" cy="162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3353" y="3861048"/>
            <a:ext cx="1213439" cy="162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6247" y="3864593"/>
            <a:ext cx="1337974" cy="162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243" y="3861048"/>
            <a:ext cx="1322447" cy="162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0427" y="3861048"/>
            <a:ext cx="121343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319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1691680" y="692696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Primeira Dinastia</a:t>
            </a:r>
          </a:p>
          <a:p>
            <a:pPr algn="ctr"/>
            <a:r>
              <a:rPr lang="pt-PT" sz="1600" dirty="0" smtClean="0"/>
              <a:t>(1143-1385) Dinastia Afonsina</a:t>
            </a:r>
            <a:endParaRPr lang="pt-PT" sz="1600" dirty="0"/>
          </a:p>
        </p:txBody>
      </p:sp>
      <p:sp>
        <p:nvSpPr>
          <p:cNvPr id="3" name="Rectângulo 2"/>
          <p:cNvSpPr/>
          <p:nvPr/>
        </p:nvSpPr>
        <p:spPr>
          <a:xfrm>
            <a:off x="687714" y="5373215"/>
            <a:ext cx="48804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 smtClean="0"/>
              <a:t>1297 – </a:t>
            </a:r>
            <a:r>
              <a:rPr lang="pt-PT" sz="2000" dirty="0" smtClean="0"/>
              <a:t>é assinado o </a:t>
            </a:r>
            <a:r>
              <a:rPr lang="pt-PT" sz="2000" b="1" dirty="0" smtClean="0"/>
              <a:t>Tratado </a:t>
            </a:r>
            <a:r>
              <a:rPr lang="pt-PT" sz="2000" b="1" dirty="0"/>
              <a:t>de </a:t>
            </a:r>
            <a:r>
              <a:rPr lang="pt-PT" sz="2000" b="1" dirty="0" err="1" smtClean="0"/>
              <a:t>Alcanises</a:t>
            </a:r>
            <a:r>
              <a:rPr lang="pt-PT" sz="2000" dirty="0"/>
              <a:t>,</a:t>
            </a:r>
            <a:r>
              <a:rPr lang="pt-PT" sz="2000" dirty="0" smtClean="0"/>
              <a:t> onde se estabelecem os limites </a:t>
            </a:r>
            <a:r>
              <a:rPr lang="pt-PT" sz="2000" dirty="0"/>
              <a:t>do território português</a:t>
            </a:r>
            <a:r>
              <a:rPr lang="pt-PT" sz="2000" dirty="0" smtClean="0"/>
              <a:t>.</a:t>
            </a:r>
            <a:endParaRPr lang="pt-PT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6048" y="2105195"/>
            <a:ext cx="2514747" cy="41490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560" y="1584187"/>
            <a:ext cx="80935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100" dirty="0" smtClean="0"/>
              <a:t>A primeira dinastia destacou-se pela tentativa de alargamento do território.</a:t>
            </a:r>
            <a:endParaRPr lang="pt-PT" sz="2100" dirty="0"/>
          </a:p>
        </p:txBody>
      </p:sp>
      <p:sp>
        <p:nvSpPr>
          <p:cNvPr id="7" name="Rectangle 6"/>
          <p:cNvSpPr/>
          <p:nvPr/>
        </p:nvSpPr>
        <p:spPr>
          <a:xfrm>
            <a:off x="671623" y="2420888"/>
            <a:ext cx="4896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 smtClean="0"/>
              <a:t>Sucederam-se várias </a:t>
            </a:r>
            <a:r>
              <a:rPr lang="pt-PT" sz="2000" dirty="0"/>
              <a:t>conquistas de território, mesmo após a morte de D. Afonso </a:t>
            </a:r>
            <a:r>
              <a:rPr lang="pt-PT" sz="2000" dirty="0" smtClean="0"/>
              <a:t>Henriques (ver mapa ao lado).</a:t>
            </a:r>
            <a:endParaRPr lang="pt-PT" sz="2000" dirty="0"/>
          </a:p>
        </p:txBody>
      </p:sp>
      <p:sp>
        <p:nvSpPr>
          <p:cNvPr id="9" name="Seta para baixo 8"/>
          <p:cNvSpPr/>
          <p:nvPr/>
        </p:nvSpPr>
        <p:spPr>
          <a:xfrm>
            <a:off x="2555776" y="4854664"/>
            <a:ext cx="275764" cy="54511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Seta para baixo 8"/>
          <p:cNvSpPr/>
          <p:nvPr/>
        </p:nvSpPr>
        <p:spPr>
          <a:xfrm>
            <a:off x="2958966" y="1989049"/>
            <a:ext cx="275764" cy="54511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0"/>
          <p:cNvSpPr/>
          <p:nvPr/>
        </p:nvSpPr>
        <p:spPr>
          <a:xfrm>
            <a:off x="696760" y="3496003"/>
            <a:ext cx="51648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PT" sz="2000" dirty="0" smtClean="0"/>
              <a:t>Para </a:t>
            </a:r>
            <a:r>
              <a:rPr lang="pt-PT" sz="2000" dirty="0"/>
              <a:t>atrair as populações para as terras conquistadas aos Muçulmanos, os reis doavam terras</a:t>
            </a:r>
            <a:r>
              <a:rPr lang="pt-PT" sz="2000" dirty="0">
                <a:solidFill>
                  <a:srgbClr val="FF0000"/>
                </a:solidFill>
              </a:rPr>
              <a:t> </a:t>
            </a:r>
            <a:r>
              <a:rPr lang="pt-PT" sz="2000" dirty="0"/>
              <a:t>aos senhores importantes e ao povo </a:t>
            </a:r>
            <a:r>
              <a:rPr lang="pt-PT" sz="2000" dirty="0" smtClean="0"/>
              <a:t>para que </a:t>
            </a:r>
            <a:r>
              <a:rPr lang="pt-PT" sz="2000" dirty="0"/>
              <a:t>as </a:t>
            </a:r>
            <a:r>
              <a:rPr lang="pt-PT" sz="2000" dirty="0" smtClean="0"/>
              <a:t>cultivassem </a:t>
            </a:r>
            <a:r>
              <a:rPr lang="pt-PT" sz="2000" dirty="0"/>
              <a:t>e as </a:t>
            </a:r>
            <a:r>
              <a:rPr lang="pt-PT" sz="2000" dirty="0" smtClean="0"/>
              <a:t>defendessem </a:t>
            </a:r>
            <a:r>
              <a:rPr lang="pt-PT" sz="2000" dirty="0"/>
              <a:t>do inimigo.</a:t>
            </a:r>
          </a:p>
        </p:txBody>
      </p:sp>
    </p:spTree>
    <p:extLst>
      <p:ext uri="{BB962C8B-B14F-4D97-AF65-F5344CB8AC3E}">
        <p14:creationId xmlns:p14="http://schemas.microsoft.com/office/powerpoint/2010/main" xmlns="" val="58138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9" grpId="0" animBg="1"/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1575118" y="683985"/>
            <a:ext cx="61652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Factos históricos importantes</a:t>
            </a:r>
            <a:endParaRPr lang="pt-PT" sz="3200" b="1" dirty="0">
              <a:solidFill>
                <a:srgbClr val="FF0000"/>
              </a:solidFill>
            </a:endParaRPr>
          </a:p>
        </p:txBody>
      </p:sp>
      <p:sp>
        <p:nvSpPr>
          <p:cNvPr id="17" name="Rectângulo 16"/>
          <p:cNvSpPr/>
          <p:nvPr/>
        </p:nvSpPr>
        <p:spPr>
          <a:xfrm>
            <a:off x="611560" y="1412776"/>
            <a:ext cx="33123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1128</a:t>
            </a:r>
            <a:r>
              <a:rPr lang="pt-PT" dirty="0" smtClean="0"/>
              <a:t> – </a:t>
            </a:r>
            <a:r>
              <a:rPr lang="pt-PT" b="1" dirty="0"/>
              <a:t>Batalha de S. Mamede</a:t>
            </a:r>
          </a:p>
          <a:p>
            <a:r>
              <a:rPr lang="pt-PT" dirty="0" smtClean="0"/>
              <a:t>D. Afonso Henriques lutou contra as tropas de D. Teresa, sua mãe (independência </a:t>
            </a:r>
            <a:r>
              <a:rPr lang="pt-PT" dirty="0"/>
              <a:t>do Condado </a:t>
            </a:r>
            <a:r>
              <a:rPr lang="pt-PT" dirty="0" smtClean="0"/>
              <a:t>Portucalense).</a:t>
            </a:r>
            <a:endParaRPr lang="pt-PT" dirty="0"/>
          </a:p>
        </p:txBody>
      </p:sp>
      <p:sp>
        <p:nvSpPr>
          <p:cNvPr id="18" name="Rectângulo 17"/>
          <p:cNvSpPr/>
          <p:nvPr/>
        </p:nvSpPr>
        <p:spPr>
          <a:xfrm>
            <a:off x="611560" y="3210649"/>
            <a:ext cx="36095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1143</a:t>
            </a:r>
            <a:r>
              <a:rPr lang="pt-PT" dirty="0" smtClean="0"/>
              <a:t> – </a:t>
            </a:r>
            <a:r>
              <a:rPr lang="pt-PT" b="1" dirty="0" smtClean="0"/>
              <a:t>Tratado </a:t>
            </a:r>
            <a:r>
              <a:rPr lang="pt-PT" b="1" dirty="0"/>
              <a:t>de Zamora</a:t>
            </a:r>
          </a:p>
          <a:p>
            <a:r>
              <a:rPr lang="pt-PT" dirty="0" smtClean="0"/>
              <a:t>Assinado entre </a:t>
            </a:r>
            <a:r>
              <a:rPr lang="pt-PT" dirty="0"/>
              <a:t>D. Afonso Henriques e </a:t>
            </a:r>
            <a:r>
              <a:rPr lang="pt-PT" dirty="0" smtClean="0"/>
              <a:t>rei </a:t>
            </a:r>
            <a:r>
              <a:rPr lang="pt-PT" dirty="0"/>
              <a:t>de Leão e Castela </a:t>
            </a:r>
            <a:r>
              <a:rPr lang="pt-PT" dirty="0" smtClean="0"/>
              <a:t>(Portugal tornou-se </a:t>
            </a:r>
            <a:r>
              <a:rPr lang="pt-PT" dirty="0"/>
              <a:t>um reino </a:t>
            </a:r>
            <a:r>
              <a:rPr lang="pt-PT" dirty="0" smtClean="0"/>
              <a:t>independente).</a:t>
            </a:r>
            <a:endParaRPr lang="pt-PT" dirty="0"/>
          </a:p>
        </p:txBody>
      </p:sp>
      <p:sp>
        <p:nvSpPr>
          <p:cNvPr id="19" name="Rectângulo 18"/>
          <p:cNvSpPr/>
          <p:nvPr/>
        </p:nvSpPr>
        <p:spPr>
          <a:xfrm>
            <a:off x="4768364" y="3208315"/>
            <a:ext cx="37263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1249</a:t>
            </a:r>
            <a:r>
              <a:rPr lang="pt-PT" dirty="0" smtClean="0"/>
              <a:t> – </a:t>
            </a:r>
            <a:r>
              <a:rPr lang="pt-PT" b="1" dirty="0" smtClean="0"/>
              <a:t>Conquista </a:t>
            </a:r>
            <a:r>
              <a:rPr lang="pt-PT" b="1" dirty="0"/>
              <a:t>do </a:t>
            </a:r>
            <a:r>
              <a:rPr lang="pt-PT" b="1" dirty="0" smtClean="0"/>
              <a:t>Algarve </a:t>
            </a:r>
          </a:p>
          <a:p>
            <a:r>
              <a:rPr lang="pt-PT" b="1" dirty="0" smtClean="0"/>
              <a:t>aos Muçulmanos</a:t>
            </a:r>
          </a:p>
          <a:p>
            <a:r>
              <a:rPr lang="pt-PT" dirty="0" smtClean="0"/>
              <a:t>D</a:t>
            </a:r>
            <a:r>
              <a:rPr lang="pt-PT" dirty="0"/>
              <a:t>. Afonso </a:t>
            </a:r>
            <a:r>
              <a:rPr lang="pt-PT" dirty="0" smtClean="0"/>
              <a:t>III lutou contra os Muçulmanos e Portugal passou a ser </a:t>
            </a:r>
            <a:r>
              <a:rPr lang="pt-PT" dirty="0"/>
              <a:t>o território que é </a:t>
            </a:r>
            <a:r>
              <a:rPr lang="pt-PT" dirty="0" smtClean="0"/>
              <a:t>hoje.</a:t>
            </a:r>
            <a:endParaRPr lang="pt-PT" dirty="0"/>
          </a:p>
        </p:txBody>
      </p:sp>
      <p:sp>
        <p:nvSpPr>
          <p:cNvPr id="16" name="Rectângulo 15"/>
          <p:cNvSpPr/>
          <p:nvPr/>
        </p:nvSpPr>
        <p:spPr>
          <a:xfrm>
            <a:off x="4734062" y="1412776"/>
            <a:ext cx="3438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1139</a:t>
            </a:r>
            <a:r>
              <a:rPr lang="pt-PT" dirty="0" smtClean="0"/>
              <a:t> – </a:t>
            </a:r>
            <a:r>
              <a:rPr lang="pt-PT" b="1" dirty="0" smtClean="0"/>
              <a:t>Batalha de Ourique</a:t>
            </a:r>
          </a:p>
          <a:p>
            <a:r>
              <a:rPr lang="pt-PT" dirty="0" smtClean="0"/>
              <a:t>D. Afonso Henriques lutou contra os exércitos muçulmanos.</a:t>
            </a:r>
            <a:endParaRPr lang="pt-PT" dirty="0"/>
          </a:p>
        </p:txBody>
      </p:sp>
      <p:sp>
        <p:nvSpPr>
          <p:cNvPr id="20" name="Rectângulo 19"/>
          <p:cNvSpPr/>
          <p:nvPr/>
        </p:nvSpPr>
        <p:spPr>
          <a:xfrm>
            <a:off x="4734063" y="4913873"/>
            <a:ext cx="39423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1297</a:t>
            </a:r>
            <a:r>
              <a:rPr lang="pt-PT" dirty="0" smtClean="0"/>
              <a:t> – </a:t>
            </a:r>
            <a:r>
              <a:rPr lang="pt-PT" b="1" dirty="0" smtClean="0"/>
              <a:t>Tratado de </a:t>
            </a:r>
            <a:r>
              <a:rPr lang="pt-PT" b="1" dirty="0" err="1" smtClean="0"/>
              <a:t>Alcanises</a:t>
            </a:r>
            <a:endParaRPr lang="pt-PT" b="1" dirty="0" smtClean="0"/>
          </a:p>
          <a:p>
            <a:r>
              <a:rPr lang="pt-PT" dirty="0" smtClean="0"/>
              <a:t>Assinado entre Portugal e Castela, para estabelecer os limites do território português.</a:t>
            </a:r>
            <a:endParaRPr lang="pt-PT" dirty="0"/>
          </a:p>
        </p:txBody>
      </p:sp>
      <p:sp>
        <p:nvSpPr>
          <p:cNvPr id="21" name="Rectângulo 20"/>
          <p:cNvSpPr/>
          <p:nvPr/>
        </p:nvSpPr>
        <p:spPr>
          <a:xfrm>
            <a:off x="683568" y="4933617"/>
            <a:ext cx="36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1290</a:t>
            </a:r>
            <a:r>
              <a:rPr lang="pt-PT" dirty="0" smtClean="0"/>
              <a:t> – </a:t>
            </a:r>
            <a:r>
              <a:rPr lang="pt-PT" b="1" dirty="0" smtClean="0"/>
              <a:t>Universidade de Coimbra</a:t>
            </a:r>
          </a:p>
          <a:p>
            <a:r>
              <a:rPr lang="pt-PT" dirty="0" smtClean="0"/>
              <a:t>D. Dinis criou a primeira universidade do país.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324415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  <p:bldP spid="19" grpId="0"/>
      <p:bldP spid="16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899592" y="836712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400" b="1" dirty="0" smtClean="0">
                <a:solidFill>
                  <a:srgbClr val="FF0000"/>
                </a:solidFill>
              </a:rPr>
              <a:t>Fim da primeira dinastia e início da segunda dinastia</a:t>
            </a:r>
          </a:p>
        </p:txBody>
      </p:sp>
      <p:sp>
        <p:nvSpPr>
          <p:cNvPr id="5" name="Rectângulo 4"/>
          <p:cNvSpPr/>
          <p:nvPr/>
        </p:nvSpPr>
        <p:spPr>
          <a:xfrm>
            <a:off x="695360" y="5673333"/>
            <a:ext cx="42270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PT" sz="2200" dirty="0" smtClean="0"/>
              <a:t>Em 1385, D. João foi aclamado rei.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568" y="1436510"/>
            <a:ext cx="7632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 smtClean="0"/>
              <a:t>1383 - Morreu o último rei da primeira dinastia – D. </a:t>
            </a:r>
            <a:r>
              <a:rPr lang="pt-PT" sz="2200" dirty="0"/>
              <a:t>F</a:t>
            </a:r>
            <a:r>
              <a:rPr lang="pt-PT" sz="2200" dirty="0" smtClean="0"/>
              <a:t>ernando</a:t>
            </a:r>
            <a:endParaRPr lang="pt-PT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705929" y="2276872"/>
            <a:ext cx="70990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 smtClean="0"/>
              <a:t>A sua mulher, Leonor de Teles, ficou a reger o reino. </a:t>
            </a:r>
            <a:endParaRPr lang="pt-PT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3032025"/>
            <a:ext cx="7704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 smtClean="0"/>
              <a:t>Mas a sua filha (D. </a:t>
            </a:r>
            <a:r>
              <a:rPr lang="pt-PT" sz="2200" dirty="0"/>
              <a:t>B</a:t>
            </a:r>
            <a:r>
              <a:rPr lang="pt-PT" sz="2200" dirty="0" smtClean="0"/>
              <a:t>eatriz) era casada com o rei de Castela e isso punha em perigo a independência de Portugal.</a:t>
            </a:r>
            <a:endParaRPr lang="pt-PT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683568" y="4005064"/>
            <a:ext cx="7848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 smtClean="0"/>
              <a:t>O reino estava dividido entre os que queriam que fosse D. Beatriz a  reinar e os que preferiam D. João, mestre de Avis.</a:t>
            </a:r>
          </a:p>
          <a:p>
            <a:r>
              <a:rPr lang="pt-PT" sz="2200" dirty="0"/>
              <a:t>Durante dois anos, Portugal permaneceu sem governantes, período que ficou conhecido como a </a:t>
            </a:r>
            <a:r>
              <a:rPr lang="pt-PT" sz="2200" b="1" dirty="0"/>
              <a:t>crise de 1383-1385</a:t>
            </a:r>
            <a:r>
              <a:rPr lang="pt-PT" sz="2200" dirty="0"/>
              <a:t>. </a:t>
            </a:r>
          </a:p>
        </p:txBody>
      </p:sp>
      <p:sp>
        <p:nvSpPr>
          <p:cNvPr id="9" name="Seta para baixo 8"/>
          <p:cNvSpPr/>
          <p:nvPr/>
        </p:nvSpPr>
        <p:spPr>
          <a:xfrm>
            <a:off x="3231662" y="1844282"/>
            <a:ext cx="244882" cy="4318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Seta para baixo 8"/>
          <p:cNvSpPr/>
          <p:nvPr/>
        </p:nvSpPr>
        <p:spPr>
          <a:xfrm>
            <a:off x="3231662" y="2686900"/>
            <a:ext cx="244882" cy="4318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Seta para baixo 8"/>
          <p:cNvSpPr/>
          <p:nvPr/>
        </p:nvSpPr>
        <p:spPr>
          <a:xfrm>
            <a:off x="3230169" y="3749782"/>
            <a:ext cx="244882" cy="399297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Seta para baixo 8"/>
          <p:cNvSpPr/>
          <p:nvPr/>
        </p:nvSpPr>
        <p:spPr>
          <a:xfrm rot="16200000">
            <a:off x="4830641" y="5672856"/>
            <a:ext cx="244882" cy="4318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Seta para baixo 8"/>
          <p:cNvSpPr/>
          <p:nvPr/>
        </p:nvSpPr>
        <p:spPr>
          <a:xfrm>
            <a:off x="3231662" y="5373217"/>
            <a:ext cx="244882" cy="373444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TextBox 14"/>
          <p:cNvSpPr txBox="1"/>
          <p:nvPr/>
        </p:nvSpPr>
        <p:spPr>
          <a:xfrm>
            <a:off x="5152971" y="5661979"/>
            <a:ext cx="3683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 smtClean="0"/>
              <a:t>Iniciou-se a </a:t>
            </a:r>
            <a:r>
              <a:rPr lang="pt-PT" sz="2200" b="1" dirty="0" smtClean="0"/>
              <a:t>Segunda Dinastia</a:t>
            </a:r>
            <a:r>
              <a:rPr lang="pt-PT" sz="2200" dirty="0" smtClean="0"/>
              <a:t>.</a:t>
            </a:r>
            <a:endParaRPr lang="pt-PT" sz="2200" dirty="0"/>
          </a:p>
        </p:txBody>
      </p:sp>
    </p:spTree>
    <p:extLst>
      <p:ext uri="{BB962C8B-B14F-4D97-AF65-F5344CB8AC3E}">
        <p14:creationId xmlns:p14="http://schemas.microsoft.com/office/powerpoint/2010/main" xmlns="" val="299751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4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11560" y="2132856"/>
            <a:ext cx="44250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600" b="1" dirty="0" smtClean="0"/>
              <a:t>História </a:t>
            </a:r>
          </a:p>
          <a:p>
            <a:pPr algn="ctr"/>
            <a:r>
              <a:rPr lang="pt-PT" sz="6600" b="1" dirty="0" smtClean="0"/>
              <a:t>de Portugal</a:t>
            </a:r>
            <a:endParaRPr lang="pt-PT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1930046" y="692696"/>
            <a:ext cx="50917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Reis da Segunda Dinastia</a:t>
            </a:r>
            <a:endParaRPr lang="pt-PT" sz="3200" b="1" dirty="0">
              <a:solidFill>
                <a:srgbClr val="FF0000"/>
              </a:solidFill>
            </a:endParaRPr>
          </a:p>
        </p:txBody>
      </p:sp>
      <p:sp>
        <p:nvSpPr>
          <p:cNvPr id="6" name="Rectângulo 5"/>
          <p:cNvSpPr/>
          <p:nvPr/>
        </p:nvSpPr>
        <p:spPr>
          <a:xfrm>
            <a:off x="721195" y="2996952"/>
            <a:ext cx="16185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João I</a:t>
            </a:r>
          </a:p>
          <a:p>
            <a:pPr algn="ctr"/>
            <a:r>
              <a:rPr lang="pt-PT" sz="1400" i="1" dirty="0" smtClean="0"/>
              <a:t>O de Boa Memória</a:t>
            </a:r>
          </a:p>
          <a:p>
            <a:pPr algn="ctr"/>
            <a:r>
              <a:rPr lang="pt-PT" sz="1400" dirty="0" smtClean="0"/>
              <a:t>(1385-1433)</a:t>
            </a:r>
          </a:p>
        </p:txBody>
      </p:sp>
      <p:sp>
        <p:nvSpPr>
          <p:cNvPr id="7" name="Rectângulo 6"/>
          <p:cNvSpPr/>
          <p:nvPr/>
        </p:nvSpPr>
        <p:spPr>
          <a:xfrm>
            <a:off x="2951625" y="2996952"/>
            <a:ext cx="10865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Duarte</a:t>
            </a:r>
          </a:p>
          <a:p>
            <a:pPr algn="ctr"/>
            <a:r>
              <a:rPr lang="pt-PT" sz="1400" i="1" dirty="0" smtClean="0"/>
              <a:t>O Eloquente</a:t>
            </a:r>
          </a:p>
          <a:p>
            <a:pPr algn="ctr"/>
            <a:r>
              <a:rPr lang="pt-PT" sz="1400" dirty="0" smtClean="0"/>
              <a:t>(1433-1438)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4869285" y="2996952"/>
            <a:ext cx="12050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Afonso V</a:t>
            </a:r>
          </a:p>
          <a:p>
            <a:pPr algn="ctr"/>
            <a:r>
              <a:rPr lang="pt-PT" sz="1400" i="1" dirty="0" smtClean="0"/>
              <a:t>O Africano</a:t>
            </a:r>
          </a:p>
          <a:p>
            <a:pPr algn="ctr"/>
            <a:r>
              <a:rPr lang="pt-PT" sz="1400" dirty="0" smtClean="0"/>
              <a:t>(1438-1481)</a:t>
            </a:r>
          </a:p>
        </p:txBody>
      </p:sp>
      <p:sp>
        <p:nvSpPr>
          <p:cNvPr id="9" name="Rectângulo 8"/>
          <p:cNvSpPr/>
          <p:nvPr/>
        </p:nvSpPr>
        <p:spPr>
          <a:xfrm>
            <a:off x="6629766" y="2996952"/>
            <a:ext cx="1613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João II</a:t>
            </a:r>
          </a:p>
          <a:p>
            <a:pPr algn="ctr"/>
            <a:r>
              <a:rPr lang="pt-PT" sz="1400" i="1" dirty="0" smtClean="0"/>
              <a:t>O Príncipe Perfeito</a:t>
            </a:r>
          </a:p>
          <a:p>
            <a:pPr algn="ctr"/>
            <a:r>
              <a:rPr lang="pt-PT" sz="1400" dirty="0" smtClean="0"/>
              <a:t>(1481-1495)</a:t>
            </a:r>
          </a:p>
        </p:txBody>
      </p:sp>
      <p:sp>
        <p:nvSpPr>
          <p:cNvPr id="10" name="Rectângulo 9"/>
          <p:cNvSpPr/>
          <p:nvPr/>
        </p:nvSpPr>
        <p:spPr>
          <a:xfrm>
            <a:off x="4878082" y="5539879"/>
            <a:ext cx="1187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600" u="sng" dirty="0" smtClean="0">
                <a:solidFill>
                  <a:srgbClr val="FF0000"/>
                </a:solidFill>
              </a:rPr>
              <a:t>D. Manuel I</a:t>
            </a:r>
          </a:p>
          <a:p>
            <a:r>
              <a:rPr lang="pt-PT" sz="1400" i="1" dirty="0" smtClean="0"/>
              <a:t>O Venturoso</a:t>
            </a:r>
          </a:p>
          <a:p>
            <a:r>
              <a:rPr lang="pt-PT" sz="1400" dirty="0" smtClean="0"/>
              <a:t>(1495-1521)</a:t>
            </a:r>
          </a:p>
        </p:txBody>
      </p:sp>
      <p:sp>
        <p:nvSpPr>
          <p:cNvPr id="11" name="Rectângulo 10"/>
          <p:cNvSpPr/>
          <p:nvPr/>
        </p:nvSpPr>
        <p:spPr>
          <a:xfrm>
            <a:off x="952812" y="5539879"/>
            <a:ext cx="11037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João III</a:t>
            </a:r>
          </a:p>
          <a:p>
            <a:pPr algn="ctr"/>
            <a:r>
              <a:rPr lang="pt-PT" sz="1400" i="1" dirty="0" smtClean="0"/>
              <a:t>O Piedoso</a:t>
            </a:r>
          </a:p>
          <a:p>
            <a:pPr algn="ctr"/>
            <a:r>
              <a:rPr lang="pt-PT" sz="1400" dirty="0" smtClean="0"/>
              <a:t>(1521-1557)</a:t>
            </a:r>
          </a:p>
        </p:txBody>
      </p:sp>
      <p:sp>
        <p:nvSpPr>
          <p:cNvPr id="12" name="Rectângulo 11"/>
          <p:cNvSpPr/>
          <p:nvPr/>
        </p:nvSpPr>
        <p:spPr>
          <a:xfrm>
            <a:off x="2805588" y="5537353"/>
            <a:ext cx="13343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Sebastião</a:t>
            </a:r>
          </a:p>
          <a:p>
            <a:pPr algn="ctr"/>
            <a:r>
              <a:rPr lang="pt-PT" sz="1400" i="1" dirty="0" smtClean="0"/>
              <a:t>O Desejado</a:t>
            </a:r>
          </a:p>
          <a:p>
            <a:pPr algn="ctr"/>
            <a:r>
              <a:rPr lang="pt-PT" sz="1400" dirty="0" smtClean="0"/>
              <a:t>(1557-1578)</a:t>
            </a:r>
          </a:p>
        </p:txBody>
      </p:sp>
      <p:sp>
        <p:nvSpPr>
          <p:cNvPr id="13" name="Rectângulo 12"/>
          <p:cNvSpPr/>
          <p:nvPr/>
        </p:nvSpPr>
        <p:spPr>
          <a:xfrm>
            <a:off x="6780334" y="5539879"/>
            <a:ext cx="12416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600" u="sng" dirty="0" smtClean="0">
                <a:solidFill>
                  <a:srgbClr val="FF0000"/>
                </a:solidFill>
              </a:rPr>
              <a:t>D. Henrique</a:t>
            </a:r>
          </a:p>
          <a:p>
            <a:pPr algn="ctr"/>
            <a:r>
              <a:rPr lang="pt-PT" sz="1400" i="1" dirty="0" smtClean="0"/>
              <a:t>O Casto</a:t>
            </a:r>
          </a:p>
          <a:p>
            <a:pPr algn="ctr"/>
            <a:r>
              <a:rPr lang="pt-PT" sz="1400" dirty="0" smtClean="0"/>
              <a:t>(1578-1580)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9474" y="1412776"/>
            <a:ext cx="1122000" cy="16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436126"/>
            <a:ext cx="1350000" cy="162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8879" y="1436126"/>
            <a:ext cx="1275750" cy="162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1649" y="3949278"/>
            <a:ext cx="1302750" cy="162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598" y="3982417"/>
            <a:ext cx="1275750" cy="162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5657" y="3994037"/>
            <a:ext cx="1323000" cy="162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5139" y="3994037"/>
            <a:ext cx="1312066" cy="162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6757" y="1436126"/>
            <a:ext cx="131625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555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684880" y="1628800"/>
            <a:ext cx="799157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sz="2200" dirty="0" smtClean="0"/>
              <a:t>14 </a:t>
            </a:r>
            <a:r>
              <a:rPr lang="pt-PT" sz="2200" dirty="0"/>
              <a:t>de agosto de </a:t>
            </a:r>
            <a:r>
              <a:rPr lang="pt-PT" sz="2200" dirty="0" smtClean="0"/>
              <a:t>1385 - travou-se </a:t>
            </a:r>
            <a:r>
              <a:rPr lang="pt-PT" sz="2200" dirty="0"/>
              <a:t>a </a:t>
            </a:r>
            <a:r>
              <a:rPr lang="pt-PT" sz="2200" b="1" dirty="0"/>
              <a:t>Batalha de Aljubarrota</a:t>
            </a:r>
            <a:r>
              <a:rPr lang="pt-PT" sz="2200" dirty="0"/>
              <a:t>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sz="2200" dirty="0" smtClean="0"/>
              <a:t>Os </a:t>
            </a:r>
            <a:r>
              <a:rPr lang="pt-PT" sz="2200" dirty="0"/>
              <a:t>P</a:t>
            </a:r>
            <a:r>
              <a:rPr lang="pt-PT" sz="2200" dirty="0" smtClean="0"/>
              <a:t>ortugueses</a:t>
            </a:r>
            <a:r>
              <a:rPr lang="pt-PT" sz="2200" dirty="0"/>
              <a:t>, comandados por D. João I e por D. Nuno Álvares </a:t>
            </a:r>
            <a:r>
              <a:rPr lang="pt-PT" sz="2200" dirty="0" smtClean="0"/>
              <a:t>Pereira, </a:t>
            </a:r>
            <a:r>
              <a:rPr lang="pt-PT" sz="2200" dirty="0"/>
              <a:t>venceram os Castelhanos, garantindo a independência de Portugal</a:t>
            </a:r>
            <a:r>
              <a:rPr lang="pt-PT" sz="2200" dirty="0" smtClean="0"/>
              <a:t>.</a:t>
            </a:r>
            <a:endParaRPr lang="pt-PT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2917063"/>
            <a:ext cx="4897725" cy="3315383"/>
          </a:xfrm>
          <a:prstGeom prst="rect">
            <a:avLst/>
          </a:prstGeom>
        </p:spPr>
      </p:pic>
      <p:sp>
        <p:nvSpPr>
          <p:cNvPr id="4" name="Rectângulo 1"/>
          <p:cNvSpPr/>
          <p:nvPr/>
        </p:nvSpPr>
        <p:spPr>
          <a:xfrm>
            <a:off x="1698666" y="692695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Segunda Dinastia</a:t>
            </a:r>
          </a:p>
          <a:p>
            <a:pPr algn="ctr"/>
            <a:r>
              <a:rPr lang="pt-PT" sz="1600" dirty="0" smtClean="0"/>
              <a:t>(1385-1581) Dinastia de Avis</a:t>
            </a:r>
            <a:endParaRPr lang="pt-PT" sz="1600" dirty="0"/>
          </a:p>
        </p:txBody>
      </p:sp>
      <p:sp>
        <p:nvSpPr>
          <p:cNvPr id="3" name="Rectangle 2"/>
          <p:cNvSpPr/>
          <p:nvPr/>
        </p:nvSpPr>
        <p:spPr>
          <a:xfrm>
            <a:off x="638636" y="4785896"/>
            <a:ext cx="29523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sz="2200" dirty="0"/>
              <a:t>Nesse local, D. João I mandou erguer o </a:t>
            </a:r>
            <a:r>
              <a:rPr lang="pt-PT" sz="2200" b="1" dirty="0"/>
              <a:t>Mosteiro da </a:t>
            </a:r>
            <a:r>
              <a:rPr lang="pt-PT" sz="2200" b="1" dirty="0" smtClean="0"/>
              <a:t>Batalha </a:t>
            </a:r>
            <a:r>
              <a:rPr lang="pt-PT" sz="2200" dirty="0" smtClean="0"/>
              <a:t>(ver ao lado). </a:t>
            </a:r>
            <a:endParaRPr lang="pt-PT" sz="2200" dirty="0"/>
          </a:p>
        </p:txBody>
      </p:sp>
    </p:spTree>
    <p:extLst>
      <p:ext uri="{BB962C8B-B14F-4D97-AF65-F5344CB8AC3E}">
        <p14:creationId xmlns:p14="http://schemas.microsoft.com/office/powerpoint/2010/main" xmlns="" val="84602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631634" y="3313728"/>
            <a:ext cx="22641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 smtClean="0"/>
              <a:t>Escassez de bens alimentares e propagação de doenças mortíferas, como a peste.</a:t>
            </a:r>
          </a:p>
        </p:txBody>
      </p:sp>
      <p:sp>
        <p:nvSpPr>
          <p:cNvPr id="4" name="Rectângulo 3"/>
          <p:cNvSpPr/>
          <p:nvPr/>
        </p:nvSpPr>
        <p:spPr>
          <a:xfrm>
            <a:off x="1308553" y="2867452"/>
            <a:ext cx="67507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600" b="1" dirty="0" smtClean="0"/>
              <a:t>Motivos que levaram ao início dos Descobrimentos</a:t>
            </a:r>
          </a:p>
        </p:txBody>
      </p:sp>
      <p:sp>
        <p:nvSpPr>
          <p:cNvPr id="8" name="Rectângulo 7"/>
          <p:cNvSpPr/>
          <p:nvPr/>
        </p:nvSpPr>
        <p:spPr>
          <a:xfrm>
            <a:off x="3375881" y="4709923"/>
            <a:ext cx="26160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 smtClean="0"/>
              <a:t>Os nobres guerreiros já não tinham fonte de riqueza, depois de se ter assinado o tratado de paz com Castela.</a:t>
            </a:r>
          </a:p>
        </p:txBody>
      </p:sp>
      <p:sp>
        <p:nvSpPr>
          <p:cNvPr id="9" name="Rectângulo 8"/>
          <p:cNvSpPr/>
          <p:nvPr/>
        </p:nvSpPr>
        <p:spPr>
          <a:xfrm>
            <a:off x="6510503" y="3687694"/>
            <a:ext cx="20002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 smtClean="0"/>
              <a:t>Homens da Igreja queriam espalhar a fé cristã.</a:t>
            </a:r>
          </a:p>
        </p:txBody>
      </p:sp>
      <p:cxnSp>
        <p:nvCxnSpPr>
          <p:cNvPr id="10" name="Conexão recta unidireccional 9"/>
          <p:cNvCxnSpPr>
            <a:endCxn id="5" idx="0"/>
          </p:cNvCxnSpPr>
          <p:nvPr/>
        </p:nvCxnSpPr>
        <p:spPr>
          <a:xfrm flipH="1">
            <a:off x="1763688" y="3097704"/>
            <a:ext cx="504056" cy="216024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cta unidireccional 11"/>
          <p:cNvCxnSpPr/>
          <p:nvPr/>
        </p:nvCxnSpPr>
        <p:spPr>
          <a:xfrm>
            <a:off x="4546836" y="3861048"/>
            <a:ext cx="0" cy="87058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unidireccional 13"/>
          <p:cNvCxnSpPr/>
          <p:nvPr/>
        </p:nvCxnSpPr>
        <p:spPr>
          <a:xfrm>
            <a:off x="7242151" y="3275449"/>
            <a:ext cx="468052" cy="432048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ângulo 1"/>
          <p:cNvSpPr/>
          <p:nvPr/>
        </p:nvSpPr>
        <p:spPr>
          <a:xfrm>
            <a:off x="755576" y="1052736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Segunda Dinastia</a:t>
            </a:r>
          </a:p>
          <a:p>
            <a:pPr algn="ctr"/>
            <a:r>
              <a:rPr lang="pt-PT" sz="1600" dirty="0" smtClean="0"/>
              <a:t>(1385-1581) Dinastia de Avis</a:t>
            </a:r>
            <a:endParaRPr lang="pt-PT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795094"/>
            <a:ext cx="2826061" cy="189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048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8" grpId="0"/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2135" y="1814091"/>
            <a:ext cx="1985071" cy="2262981"/>
          </a:xfrm>
          <a:prstGeom prst="rect">
            <a:avLst/>
          </a:prstGeom>
        </p:spPr>
      </p:pic>
      <p:sp>
        <p:nvSpPr>
          <p:cNvPr id="5" name="Rectângulo 14"/>
          <p:cNvSpPr/>
          <p:nvPr/>
        </p:nvSpPr>
        <p:spPr>
          <a:xfrm>
            <a:off x="717214" y="4869160"/>
            <a:ext cx="77369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PT" sz="2200" dirty="0" smtClean="0"/>
              <a:t>A </a:t>
            </a:r>
            <a:r>
              <a:rPr lang="pt-PT" sz="2200" b="1" dirty="0" smtClean="0"/>
              <a:t>expansão de Portugal </a:t>
            </a:r>
            <a:r>
              <a:rPr lang="pt-PT" sz="2200" dirty="0" smtClean="0"/>
              <a:t>começou em 1415, com uma viagem até ao Norte de África, com o objetivo de conquistar a cidade de </a:t>
            </a:r>
            <a:r>
              <a:rPr lang="pt-PT" sz="2200" b="1" dirty="0" smtClean="0"/>
              <a:t>Ceuta</a:t>
            </a:r>
            <a:r>
              <a:rPr lang="pt-PT" sz="2200" dirty="0" smtClean="0"/>
              <a:t>, pois era um ponto comercial importante de cereais e ouro.</a:t>
            </a:r>
          </a:p>
        </p:txBody>
      </p:sp>
      <p:sp>
        <p:nvSpPr>
          <p:cNvPr id="6" name="Rectangle 5"/>
          <p:cNvSpPr/>
          <p:nvPr/>
        </p:nvSpPr>
        <p:spPr>
          <a:xfrm>
            <a:off x="512385" y="2492896"/>
            <a:ext cx="54326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PT" sz="2200" dirty="0"/>
              <a:t>O grande impulsionador dos </a:t>
            </a:r>
            <a:r>
              <a:rPr lang="pt-PT" sz="2200" dirty="0" smtClean="0"/>
              <a:t>Descobrimentos </a:t>
            </a:r>
            <a:r>
              <a:rPr lang="pt-PT" sz="2200" dirty="0"/>
              <a:t>foi o Infante D. Henrique.</a:t>
            </a:r>
          </a:p>
        </p:txBody>
      </p:sp>
      <p:sp>
        <p:nvSpPr>
          <p:cNvPr id="7" name="Rectângulo 1"/>
          <p:cNvSpPr/>
          <p:nvPr/>
        </p:nvSpPr>
        <p:spPr>
          <a:xfrm>
            <a:off x="1698666" y="692695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Segunda Dinastia</a:t>
            </a:r>
          </a:p>
          <a:p>
            <a:pPr algn="ctr"/>
            <a:r>
              <a:rPr lang="pt-PT" sz="1600" dirty="0" smtClean="0"/>
              <a:t>(1385-1581) Dinastia de Avis</a:t>
            </a:r>
            <a:endParaRPr lang="pt-PT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228184" y="4077072"/>
            <a:ext cx="2369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/>
              <a:t>Infante D. Henrique</a:t>
            </a:r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xmlns="" val="403653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1187624" y="683985"/>
            <a:ext cx="6976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Factos históricos importantes</a:t>
            </a:r>
            <a:endParaRPr lang="pt-PT" sz="3200" b="1" dirty="0">
              <a:solidFill>
                <a:srgbClr val="FF0000"/>
              </a:solidFill>
            </a:endParaRPr>
          </a:p>
        </p:txBody>
      </p:sp>
      <p:sp>
        <p:nvSpPr>
          <p:cNvPr id="17" name="Rectângulo 16"/>
          <p:cNvSpPr/>
          <p:nvPr/>
        </p:nvSpPr>
        <p:spPr>
          <a:xfrm>
            <a:off x="755576" y="1556791"/>
            <a:ext cx="36724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700" b="1" dirty="0" smtClean="0"/>
              <a:t>1385</a:t>
            </a:r>
            <a:r>
              <a:rPr lang="pt-PT" sz="1700" dirty="0" smtClean="0"/>
              <a:t> – </a:t>
            </a:r>
            <a:r>
              <a:rPr lang="pt-PT" sz="1700" b="1" dirty="0"/>
              <a:t>Batalha </a:t>
            </a:r>
            <a:r>
              <a:rPr lang="pt-PT" sz="1700" b="1" dirty="0" smtClean="0"/>
              <a:t>de Aljubarrota</a:t>
            </a:r>
            <a:endParaRPr lang="pt-PT" sz="1700" b="1" dirty="0"/>
          </a:p>
          <a:p>
            <a:r>
              <a:rPr lang="pt-PT" sz="1700" dirty="0" smtClean="0"/>
              <a:t>D. </a:t>
            </a:r>
            <a:r>
              <a:rPr lang="pt-PT" sz="1700" dirty="0"/>
              <a:t>João, Mestre de Avis e D. Nuno Álvares </a:t>
            </a:r>
            <a:r>
              <a:rPr lang="pt-PT" sz="1700" dirty="0" smtClean="0"/>
              <a:t>Pereira vencem os castelhanos.</a:t>
            </a:r>
            <a:endParaRPr lang="pt-PT" sz="1700" dirty="0"/>
          </a:p>
        </p:txBody>
      </p:sp>
      <p:sp>
        <p:nvSpPr>
          <p:cNvPr id="18" name="Rectângulo 17"/>
          <p:cNvSpPr/>
          <p:nvPr/>
        </p:nvSpPr>
        <p:spPr>
          <a:xfrm>
            <a:off x="4499992" y="1556792"/>
            <a:ext cx="403244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700" b="1" dirty="0" smtClean="0"/>
              <a:t>1419</a:t>
            </a:r>
            <a:r>
              <a:rPr lang="pt-PT" sz="1700" dirty="0" smtClean="0"/>
              <a:t> – </a:t>
            </a:r>
            <a:r>
              <a:rPr lang="pt-PT" sz="1700" b="1" dirty="0" smtClean="0"/>
              <a:t>Descoberta </a:t>
            </a:r>
            <a:r>
              <a:rPr lang="pt-PT" sz="1700" b="1" dirty="0"/>
              <a:t>das ilhas da Madeira e Porto </a:t>
            </a:r>
            <a:r>
              <a:rPr lang="pt-PT" sz="1700" b="1" dirty="0" smtClean="0"/>
              <a:t>Santo</a:t>
            </a:r>
          </a:p>
          <a:p>
            <a:r>
              <a:rPr lang="pt-PT" sz="1700" dirty="0" smtClean="0"/>
              <a:t>João </a:t>
            </a:r>
            <a:r>
              <a:rPr lang="pt-PT" sz="1700" dirty="0"/>
              <a:t>Gonçalves Zarco e Tristão Vaz </a:t>
            </a:r>
            <a:r>
              <a:rPr lang="pt-PT" sz="1700" dirty="0" smtClean="0"/>
              <a:t>Teixeira</a:t>
            </a:r>
            <a:endParaRPr lang="pt-PT" sz="1700" dirty="0"/>
          </a:p>
        </p:txBody>
      </p:sp>
      <p:sp>
        <p:nvSpPr>
          <p:cNvPr id="19" name="Rectângulo 18"/>
          <p:cNvSpPr/>
          <p:nvPr/>
        </p:nvSpPr>
        <p:spPr>
          <a:xfrm>
            <a:off x="755576" y="2574259"/>
            <a:ext cx="345638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700" b="1" dirty="0" smtClean="0"/>
              <a:t>1427</a:t>
            </a:r>
            <a:r>
              <a:rPr lang="pt-PT" sz="1700" dirty="0" smtClean="0"/>
              <a:t> </a:t>
            </a:r>
            <a:r>
              <a:rPr lang="pt-PT" sz="1700" dirty="0"/>
              <a:t>– </a:t>
            </a:r>
            <a:r>
              <a:rPr lang="pt-PT" sz="1700" b="1" dirty="0"/>
              <a:t>Descoberta dos Açores</a:t>
            </a:r>
          </a:p>
          <a:p>
            <a:r>
              <a:rPr lang="pt-PT" sz="1700" dirty="0" smtClean="0"/>
              <a:t>Diogo </a:t>
            </a:r>
            <a:r>
              <a:rPr lang="pt-PT" sz="1700" dirty="0"/>
              <a:t>de </a:t>
            </a:r>
            <a:r>
              <a:rPr lang="pt-PT" sz="1700" dirty="0" smtClean="0"/>
              <a:t>Silves	</a:t>
            </a:r>
          </a:p>
        </p:txBody>
      </p:sp>
      <p:sp>
        <p:nvSpPr>
          <p:cNvPr id="16" name="Rectângulo 15"/>
          <p:cNvSpPr/>
          <p:nvPr/>
        </p:nvSpPr>
        <p:spPr>
          <a:xfrm>
            <a:off x="4499992" y="2598545"/>
            <a:ext cx="39604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700" b="1" dirty="0" smtClean="0"/>
              <a:t>1434</a:t>
            </a:r>
            <a:r>
              <a:rPr lang="pt-PT" sz="1700" dirty="0" smtClean="0"/>
              <a:t> – </a:t>
            </a:r>
            <a:r>
              <a:rPr lang="pt-PT" sz="1700" b="1" dirty="0" smtClean="0"/>
              <a:t>Passagem do Cabo </a:t>
            </a:r>
            <a:r>
              <a:rPr lang="pt-PT" sz="1700" b="1" dirty="0"/>
              <a:t>Bojador</a:t>
            </a:r>
          </a:p>
          <a:p>
            <a:r>
              <a:rPr lang="pt-PT" sz="1700" dirty="0" smtClean="0"/>
              <a:t>Gil Eanes dobra o Cabo Bojador</a:t>
            </a:r>
          </a:p>
        </p:txBody>
      </p:sp>
      <p:sp>
        <p:nvSpPr>
          <p:cNvPr id="20" name="Rectângulo 19"/>
          <p:cNvSpPr/>
          <p:nvPr/>
        </p:nvSpPr>
        <p:spPr>
          <a:xfrm>
            <a:off x="773113" y="3390633"/>
            <a:ext cx="328179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700" b="1" dirty="0" smtClean="0"/>
              <a:t>1487</a:t>
            </a:r>
            <a:r>
              <a:rPr lang="pt-PT" sz="1700" dirty="0" smtClean="0"/>
              <a:t> </a:t>
            </a:r>
            <a:r>
              <a:rPr lang="pt-PT" sz="1700" dirty="0"/>
              <a:t>– </a:t>
            </a:r>
            <a:r>
              <a:rPr lang="pt-PT" sz="1700" b="1" dirty="0"/>
              <a:t>Cabo das Tormentas </a:t>
            </a:r>
            <a:r>
              <a:rPr lang="pt-PT" sz="1700" dirty="0" smtClean="0"/>
              <a:t>Bartolomeu Dias dobra </a:t>
            </a:r>
            <a:r>
              <a:rPr lang="pt-PT" sz="1700" dirty="0"/>
              <a:t>o </a:t>
            </a:r>
            <a:r>
              <a:rPr lang="pt-PT" sz="1700" dirty="0" smtClean="0"/>
              <a:t>Cabo das Tormentas que passa </a:t>
            </a:r>
            <a:r>
              <a:rPr lang="pt-PT" sz="1700" dirty="0"/>
              <a:t>a chamar-se Cabo da Boa </a:t>
            </a:r>
            <a:r>
              <a:rPr lang="pt-PT" sz="1700" dirty="0" smtClean="0"/>
              <a:t>Esperança.</a:t>
            </a:r>
            <a:endParaRPr lang="pt-PT" sz="1700" dirty="0"/>
          </a:p>
        </p:txBody>
      </p:sp>
      <p:sp>
        <p:nvSpPr>
          <p:cNvPr id="21" name="Rectângulo 20"/>
          <p:cNvSpPr/>
          <p:nvPr/>
        </p:nvSpPr>
        <p:spPr>
          <a:xfrm>
            <a:off x="4572000" y="3390633"/>
            <a:ext cx="388843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700" b="1" dirty="0" smtClean="0"/>
              <a:t>1498</a:t>
            </a:r>
            <a:r>
              <a:rPr lang="pt-PT" sz="1700" dirty="0" smtClean="0"/>
              <a:t> </a:t>
            </a:r>
            <a:r>
              <a:rPr lang="pt-PT" sz="1700" dirty="0"/>
              <a:t>– </a:t>
            </a:r>
            <a:r>
              <a:rPr lang="pt-PT" sz="1700" b="1" dirty="0"/>
              <a:t>Descoberta do caminho marítimo para a Índia </a:t>
            </a:r>
          </a:p>
          <a:p>
            <a:r>
              <a:rPr lang="pt-PT" sz="1700" dirty="0" smtClean="0"/>
              <a:t>Vasco da Gama</a:t>
            </a:r>
          </a:p>
        </p:txBody>
      </p:sp>
      <p:sp>
        <p:nvSpPr>
          <p:cNvPr id="22" name="Rectângulo 21"/>
          <p:cNvSpPr/>
          <p:nvPr/>
        </p:nvSpPr>
        <p:spPr>
          <a:xfrm>
            <a:off x="827584" y="4593902"/>
            <a:ext cx="293410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700" b="1" dirty="0" smtClean="0"/>
              <a:t>1500 </a:t>
            </a:r>
            <a:r>
              <a:rPr lang="pt-PT" sz="1700" dirty="0" smtClean="0"/>
              <a:t>– </a:t>
            </a:r>
            <a:r>
              <a:rPr lang="pt-PT" sz="1700" b="1" dirty="0"/>
              <a:t>Descoberta do Brasil</a:t>
            </a:r>
          </a:p>
          <a:p>
            <a:r>
              <a:rPr lang="pt-PT" sz="1700" dirty="0" smtClean="0"/>
              <a:t>Pedro Álvares Cabral</a:t>
            </a:r>
          </a:p>
        </p:txBody>
      </p:sp>
      <p:sp>
        <p:nvSpPr>
          <p:cNvPr id="23" name="Rectângulo 22"/>
          <p:cNvSpPr/>
          <p:nvPr/>
        </p:nvSpPr>
        <p:spPr>
          <a:xfrm>
            <a:off x="4572000" y="4573859"/>
            <a:ext cx="388843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700" b="1" dirty="0" smtClean="0"/>
              <a:t>1519</a:t>
            </a:r>
            <a:r>
              <a:rPr lang="pt-PT" sz="1700" dirty="0" smtClean="0"/>
              <a:t> </a:t>
            </a:r>
            <a:r>
              <a:rPr lang="pt-PT" sz="1700" dirty="0"/>
              <a:t>– </a:t>
            </a:r>
            <a:r>
              <a:rPr lang="pt-PT" sz="1700" b="1" dirty="0"/>
              <a:t>Viagem à volta do mundo </a:t>
            </a:r>
            <a:r>
              <a:rPr lang="pt-PT" sz="1700" dirty="0" smtClean="0"/>
              <a:t>Fernão de Magalhães completa a circum-navegação</a:t>
            </a:r>
            <a:endParaRPr lang="pt-PT" sz="1700" dirty="0"/>
          </a:p>
        </p:txBody>
      </p:sp>
      <p:sp>
        <p:nvSpPr>
          <p:cNvPr id="24" name="Rectângulo 23"/>
          <p:cNvSpPr/>
          <p:nvPr/>
        </p:nvSpPr>
        <p:spPr>
          <a:xfrm>
            <a:off x="1907704" y="5588369"/>
            <a:ext cx="504056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700" b="1" dirty="0" smtClean="0"/>
              <a:t>1578</a:t>
            </a:r>
            <a:r>
              <a:rPr lang="pt-PT" sz="1700" dirty="0" smtClean="0"/>
              <a:t> </a:t>
            </a:r>
            <a:r>
              <a:rPr lang="pt-PT" sz="1700" dirty="0"/>
              <a:t>– </a:t>
            </a:r>
            <a:r>
              <a:rPr lang="pt-PT" sz="1700" b="1" dirty="0"/>
              <a:t>Batalha de Alcácer Quibir</a:t>
            </a:r>
          </a:p>
          <a:p>
            <a:r>
              <a:rPr lang="pt-PT" sz="1700" dirty="0" smtClean="0"/>
              <a:t>D. Sebastião perde a independência e desaparece.</a:t>
            </a:r>
            <a:endParaRPr lang="pt-PT" sz="1700" dirty="0"/>
          </a:p>
        </p:txBody>
      </p:sp>
    </p:spTree>
    <p:extLst>
      <p:ext uri="{BB962C8B-B14F-4D97-AF65-F5344CB8AC3E}">
        <p14:creationId xmlns:p14="http://schemas.microsoft.com/office/powerpoint/2010/main" xmlns="" val="160541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  <p:bldP spid="19" grpId="0"/>
      <p:bldP spid="16" grpId="0"/>
      <p:bldP spid="20" grpId="0"/>
      <p:bldP spid="21" grpId="0"/>
      <p:bldP spid="22" grpId="0"/>
      <p:bldP spid="23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1318294" y="836712"/>
            <a:ext cx="6883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400" b="1" dirty="0" smtClean="0">
                <a:solidFill>
                  <a:srgbClr val="FF0000"/>
                </a:solidFill>
              </a:rPr>
              <a:t>Fim da segunda dinastia e início da terceira dinastia</a:t>
            </a:r>
          </a:p>
        </p:txBody>
      </p:sp>
      <p:sp>
        <p:nvSpPr>
          <p:cNvPr id="5" name="Rectângulo 4"/>
          <p:cNvSpPr/>
          <p:nvPr/>
        </p:nvSpPr>
        <p:spPr>
          <a:xfrm>
            <a:off x="755576" y="5610754"/>
            <a:ext cx="76328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PT" sz="2000" dirty="0" smtClean="0"/>
              <a:t>Durante 60 anos  Portugal perdeu a independência e viveu sob domínio espanhol.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563" y="1349896"/>
            <a:ext cx="7992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100" dirty="0" smtClean="0"/>
              <a:t>D. Sebastião desapareceu na Batalha de Alcácer Quibir e sucedeu-lhe </a:t>
            </a:r>
          </a:p>
          <a:p>
            <a:r>
              <a:rPr lang="pt-PT" sz="2100" dirty="0" smtClean="0"/>
              <a:t>o seu tio, Cardeal D. Henrique.</a:t>
            </a:r>
            <a:endParaRPr lang="pt-PT" sz="2100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2409221"/>
            <a:ext cx="78488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100" dirty="0" smtClean="0"/>
              <a:t>Surge uma crise de sucessão após a morte do cardeal, que não deixou sucessor. </a:t>
            </a:r>
            <a:endParaRPr lang="pt-PT" sz="2100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3221549"/>
            <a:ext cx="74646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100" dirty="0" smtClean="0"/>
              <a:t>O povo escolheu D. António, prior do Crato, para rei.</a:t>
            </a:r>
            <a:endParaRPr lang="pt-PT" sz="2100" dirty="0"/>
          </a:p>
        </p:txBody>
      </p:sp>
      <p:sp>
        <p:nvSpPr>
          <p:cNvPr id="8" name="TextBox 7"/>
          <p:cNvSpPr txBox="1"/>
          <p:nvPr/>
        </p:nvSpPr>
        <p:spPr>
          <a:xfrm>
            <a:off x="680889" y="4077000"/>
            <a:ext cx="78488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100" dirty="0" smtClean="0"/>
              <a:t>O rei de Espanha invadiu Portugal, com a ajuda do clero e da nobreza, e foi proclamado rei de Portugal, com o nome D. Filipe I. </a:t>
            </a:r>
            <a:endParaRPr lang="pt-PT" sz="2100" dirty="0"/>
          </a:p>
        </p:txBody>
      </p:sp>
      <p:sp>
        <p:nvSpPr>
          <p:cNvPr id="9" name="Seta para baixo 8"/>
          <p:cNvSpPr/>
          <p:nvPr/>
        </p:nvSpPr>
        <p:spPr>
          <a:xfrm>
            <a:off x="3354103" y="2059726"/>
            <a:ext cx="244882" cy="4318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Seta para baixo 8"/>
          <p:cNvSpPr/>
          <p:nvPr/>
        </p:nvSpPr>
        <p:spPr>
          <a:xfrm>
            <a:off x="3354103" y="2852936"/>
            <a:ext cx="244882" cy="4318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Seta para baixo 8"/>
          <p:cNvSpPr/>
          <p:nvPr/>
        </p:nvSpPr>
        <p:spPr>
          <a:xfrm>
            <a:off x="3388175" y="3645161"/>
            <a:ext cx="244882" cy="4318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Seta para baixo 8"/>
          <p:cNvSpPr/>
          <p:nvPr/>
        </p:nvSpPr>
        <p:spPr>
          <a:xfrm>
            <a:off x="3388175" y="4815664"/>
            <a:ext cx="244882" cy="4318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TextBox 14"/>
          <p:cNvSpPr txBox="1"/>
          <p:nvPr/>
        </p:nvSpPr>
        <p:spPr>
          <a:xfrm>
            <a:off x="1834789" y="5247503"/>
            <a:ext cx="35283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100" dirty="0" smtClean="0"/>
              <a:t>Iniciou-se a </a:t>
            </a:r>
            <a:r>
              <a:rPr lang="pt-PT" sz="2100" b="1" dirty="0" smtClean="0"/>
              <a:t>Terceira Dinastia</a:t>
            </a:r>
            <a:r>
              <a:rPr lang="pt-PT" sz="2100" dirty="0" smtClean="0"/>
              <a:t>.</a:t>
            </a:r>
            <a:endParaRPr lang="pt-PT" sz="2100" dirty="0"/>
          </a:p>
        </p:txBody>
      </p:sp>
    </p:spTree>
    <p:extLst>
      <p:ext uri="{BB962C8B-B14F-4D97-AF65-F5344CB8AC3E}">
        <p14:creationId xmlns:p14="http://schemas.microsoft.com/office/powerpoint/2010/main" xmlns="" val="425694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4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4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2123728" y="752510"/>
            <a:ext cx="5040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Reis da Terceira </a:t>
            </a:r>
            <a:r>
              <a:rPr lang="pt-PT" sz="3200" b="1" dirty="0">
                <a:solidFill>
                  <a:srgbClr val="FF0000"/>
                </a:solidFill>
              </a:rPr>
              <a:t>D</a:t>
            </a:r>
            <a:r>
              <a:rPr lang="pt-PT" sz="3200" b="1" dirty="0" smtClean="0">
                <a:solidFill>
                  <a:srgbClr val="FF0000"/>
                </a:solidFill>
              </a:rPr>
              <a:t>inastia</a:t>
            </a:r>
            <a:endParaRPr lang="pt-PT" sz="3200" b="1" dirty="0"/>
          </a:p>
        </p:txBody>
      </p:sp>
      <p:sp>
        <p:nvSpPr>
          <p:cNvPr id="6" name="Rectângulo 5"/>
          <p:cNvSpPr/>
          <p:nvPr/>
        </p:nvSpPr>
        <p:spPr>
          <a:xfrm>
            <a:off x="1276416" y="4131614"/>
            <a:ext cx="158417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u="sng" dirty="0" smtClean="0">
                <a:solidFill>
                  <a:srgbClr val="FF0000"/>
                </a:solidFill>
              </a:rPr>
              <a:t>D. Filipe I</a:t>
            </a:r>
          </a:p>
          <a:p>
            <a:r>
              <a:rPr lang="pt-PT" sz="2000" i="1" dirty="0" smtClean="0"/>
              <a:t>O Prudente</a:t>
            </a:r>
          </a:p>
          <a:p>
            <a:r>
              <a:rPr lang="pt-PT" sz="2000" dirty="0" smtClean="0"/>
              <a:t>(1581-1598)</a:t>
            </a:r>
          </a:p>
        </p:txBody>
      </p:sp>
      <p:sp>
        <p:nvSpPr>
          <p:cNvPr id="7" name="Rectângulo 6"/>
          <p:cNvSpPr/>
          <p:nvPr/>
        </p:nvSpPr>
        <p:spPr>
          <a:xfrm>
            <a:off x="3958712" y="4140223"/>
            <a:ext cx="158417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u="sng" dirty="0" smtClean="0">
                <a:solidFill>
                  <a:srgbClr val="FF0000"/>
                </a:solidFill>
              </a:rPr>
              <a:t>D. Filipe II</a:t>
            </a:r>
          </a:p>
          <a:p>
            <a:r>
              <a:rPr lang="pt-PT" sz="2000" i="1" dirty="0" smtClean="0"/>
              <a:t>O Pio</a:t>
            </a:r>
          </a:p>
          <a:p>
            <a:r>
              <a:rPr lang="pt-PT" sz="2000" dirty="0" smtClean="0"/>
              <a:t>(1598-1621)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6443068" y="4140223"/>
            <a:ext cx="157576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u="sng" dirty="0" smtClean="0">
                <a:solidFill>
                  <a:srgbClr val="FF0000"/>
                </a:solidFill>
              </a:rPr>
              <a:t>D. Filipe III</a:t>
            </a:r>
          </a:p>
          <a:p>
            <a:r>
              <a:rPr lang="pt-PT" sz="2000" i="1" dirty="0" smtClean="0"/>
              <a:t>O Grande</a:t>
            </a:r>
          </a:p>
          <a:p>
            <a:r>
              <a:rPr lang="pt-PT" sz="2000" dirty="0" smtClean="0"/>
              <a:t>(1621-1640)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04" y="2002404"/>
            <a:ext cx="2232000" cy="21292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6800" y="1977868"/>
            <a:ext cx="2268000" cy="21429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9505" y="1971614"/>
            <a:ext cx="188289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66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1547664" y="752510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Factos históricos importantes</a:t>
            </a:r>
            <a:endParaRPr lang="pt-PT" sz="3200" b="1" dirty="0">
              <a:solidFill>
                <a:srgbClr val="FF0000"/>
              </a:solidFill>
            </a:endParaRPr>
          </a:p>
        </p:txBody>
      </p:sp>
      <p:sp>
        <p:nvSpPr>
          <p:cNvPr id="17" name="Rectângulo 16"/>
          <p:cNvSpPr/>
          <p:nvPr/>
        </p:nvSpPr>
        <p:spPr>
          <a:xfrm>
            <a:off x="2267744" y="5013176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1580</a:t>
            </a:r>
            <a:r>
              <a:rPr lang="pt-PT" dirty="0" smtClean="0"/>
              <a:t> – </a:t>
            </a:r>
            <a:r>
              <a:rPr lang="pt-PT" b="1" dirty="0" smtClean="0"/>
              <a:t>Rei de Espanha</a:t>
            </a:r>
          </a:p>
          <a:p>
            <a:r>
              <a:rPr lang="pt-PT" dirty="0"/>
              <a:t>Invasão dos E</a:t>
            </a:r>
            <a:r>
              <a:rPr lang="pt-PT" dirty="0" smtClean="0"/>
              <a:t>spanhóis e perda da independência.</a:t>
            </a:r>
            <a:endParaRPr lang="pt-PT" dirty="0"/>
          </a:p>
        </p:txBody>
      </p:sp>
      <p:sp>
        <p:nvSpPr>
          <p:cNvPr id="10" name="Rectângulo 9"/>
          <p:cNvSpPr/>
          <p:nvPr/>
        </p:nvSpPr>
        <p:spPr>
          <a:xfrm>
            <a:off x="2267744" y="1887215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1578</a:t>
            </a:r>
            <a:r>
              <a:rPr lang="pt-PT" dirty="0" smtClean="0"/>
              <a:t> – </a:t>
            </a:r>
            <a:r>
              <a:rPr lang="pt-PT" b="1" dirty="0" smtClean="0"/>
              <a:t>Cardeal D. Henriq</a:t>
            </a:r>
            <a:r>
              <a:rPr lang="pt-PT" dirty="0" smtClean="0"/>
              <a:t>ue</a:t>
            </a:r>
          </a:p>
          <a:p>
            <a:r>
              <a:rPr lang="pt-PT" dirty="0" smtClean="0"/>
              <a:t>Assume o trono durante dois anos, até à sua morte.</a:t>
            </a:r>
            <a:endParaRPr lang="pt-PT" dirty="0"/>
          </a:p>
        </p:txBody>
      </p:sp>
      <p:sp>
        <p:nvSpPr>
          <p:cNvPr id="11" name="Rectângulo 10"/>
          <p:cNvSpPr/>
          <p:nvPr/>
        </p:nvSpPr>
        <p:spPr>
          <a:xfrm>
            <a:off x="2267744" y="3429000"/>
            <a:ext cx="3697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1580 </a:t>
            </a:r>
            <a:r>
              <a:rPr lang="pt-PT" dirty="0" smtClean="0"/>
              <a:t>– </a:t>
            </a:r>
            <a:r>
              <a:rPr lang="pt-PT" b="1" dirty="0" smtClean="0"/>
              <a:t>D. António, Prior do Crato</a:t>
            </a:r>
          </a:p>
          <a:p>
            <a:r>
              <a:rPr lang="pt-PT" dirty="0" smtClean="0"/>
              <a:t>É aclamado rei pelo povo.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375419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971600" y="836712"/>
            <a:ext cx="69550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400" b="1" dirty="0" smtClean="0">
                <a:solidFill>
                  <a:srgbClr val="FF0000"/>
                </a:solidFill>
              </a:rPr>
              <a:t>Fim da Terceira </a:t>
            </a:r>
            <a:r>
              <a:rPr lang="pt-PT" sz="2400" b="1" dirty="0">
                <a:solidFill>
                  <a:srgbClr val="FF0000"/>
                </a:solidFill>
              </a:rPr>
              <a:t>D</a:t>
            </a:r>
            <a:r>
              <a:rPr lang="pt-PT" sz="2400" b="1" dirty="0" smtClean="0">
                <a:solidFill>
                  <a:srgbClr val="FF0000"/>
                </a:solidFill>
              </a:rPr>
              <a:t>inastia e início da Quarta Dinastia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7519" y="1448934"/>
            <a:ext cx="73151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100" dirty="0" smtClean="0"/>
              <a:t>Povo vivia descontente e revoltado devido ao domínio espanhol.</a:t>
            </a:r>
            <a:endParaRPr lang="pt-PT" sz="2100" dirty="0"/>
          </a:p>
        </p:txBody>
      </p:sp>
      <p:sp>
        <p:nvSpPr>
          <p:cNvPr id="6" name="TextBox 5"/>
          <p:cNvSpPr txBox="1"/>
          <p:nvPr/>
        </p:nvSpPr>
        <p:spPr>
          <a:xfrm>
            <a:off x="845674" y="2494328"/>
            <a:ext cx="76867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100" dirty="0" smtClean="0"/>
              <a:t>1 de dezembro de 1640 – D. João, duque de Bragança, levou a  cabo a Revolução de 1640, apoiado por alguns nobres e pelo povo.</a:t>
            </a:r>
            <a:endParaRPr lang="pt-PT" sz="2100" dirty="0"/>
          </a:p>
        </p:txBody>
      </p:sp>
      <p:sp>
        <p:nvSpPr>
          <p:cNvPr id="8" name="TextBox 7"/>
          <p:cNvSpPr txBox="1"/>
          <p:nvPr/>
        </p:nvSpPr>
        <p:spPr>
          <a:xfrm>
            <a:off x="899591" y="4042075"/>
            <a:ext cx="7099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100" dirty="0" smtClean="0"/>
              <a:t>Foi restaurada a independência de Portugal e D. João foi aclamado rei de Portugal – D. João IV.</a:t>
            </a:r>
            <a:endParaRPr lang="pt-PT" sz="2100" dirty="0"/>
          </a:p>
        </p:txBody>
      </p:sp>
      <p:sp>
        <p:nvSpPr>
          <p:cNvPr id="9" name="Seta para baixo 8"/>
          <p:cNvSpPr/>
          <p:nvPr/>
        </p:nvSpPr>
        <p:spPr>
          <a:xfrm>
            <a:off x="3357226" y="1988840"/>
            <a:ext cx="244882" cy="4318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Seta para baixo 8"/>
          <p:cNvSpPr/>
          <p:nvPr/>
        </p:nvSpPr>
        <p:spPr>
          <a:xfrm>
            <a:off x="3357226" y="3527183"/>
            <a:ext cx="244882" cy="4318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Seta para baixo 8"/>
          <p:cNvSpPr/>
          <p:nvPr/>
        </p:nvSpPr>
        <p:spPr>
          <a:xfrm>
            <a:off x="3357226" y="4869160"/>
            <a:ext cx="244882" cy="4318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TextBox 14"/>
          <p:cNvSpPr txBox="1"/>
          <p:nvPr/>
        </p:nvSpPr>
        <p:spPr>
          <a:xfrm>
            <a:off x="2174160" y="5500682"/>
            <a:ext cx="37659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100" dirty="0" smtClean="0"/>
              <a:t>Iniciou-se a</a:t>
            </a:r>
            <a:r>
              <a:rPr lang="pt-PT" sz="2100" dirty="0" smtClean="0">
                <a:solidFill>
                  <a:srgbClr val="FF0000"/>
                </a:solidFill>
              </a:rPr>
              <a:t> </a:t>
            </a:r>
            <a:r>
              <a:rPr lang="pt-PT" sz="2100" b="1" dirty="0" smtClean="0"/>
              <a:t>Quarta Dinastia</a:t>
            </a:r>
            <a:r>
              <a:rPr lang="pt-PT" sz="2100" dirty="0" smtClean="0"/>
              <a:t>.</a:t>
            </a:r>
            <a:endParaRPr lang="pt-PT" sz="2100" dirty="0"/>
          </a:p>
        </p:txBody>
      </p:sp>
    </p:spTree>
    <p:extLst>
      <p:ext uri="{BB962C8B-B14F-4D97-AF65-F5344CB8AC3E}">
        <p14:creationId xmlns:p14="http://schemas.microsoft.com/office/powerpoint/2010/main" xmlns="" val="405138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9" grpId="0" animBg="1"/>
      <p:bldP spid="12" grpId="0" animBg="1"/>
      <p:bldP spid="14" grpId="0" animBg="1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2195736" y="692696"/>
            <a:ext cx="48267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Reis da quarta dinastia</a:t>
            </a:r>
            <a:endParaRPr lang="pt-PT" sz="3200" b="1" dirty="0"/>
          </a:p>
        </p:txBody>
      </p:sp>
      <p:sp>
        <p:nvSpPr>
          <p:cNvPr id="6" name="Rectângulo 5"/>
          <p:cNvSpPr/>
          <p:nvPr/>
        </p:nvSpPr>
        <p:spPr>
          <a:xfrm>
            <a:off x="1029952" y="2924944"/>
            <a:ext cx="12292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João IV</a:t>
            </a:r>
          </a:p>
          <a:p>
            <a:pPr algn="ctr"/>
            <a:r>
              <a:rPr lang="pt-PT" sz="1400" i="1" dirty="0" smtClean="0"/>
              <a:t>O Restaurador</a:t>
            </a:r>
          </a:p>
          <a:p>
            <a:pPr algn="ctr"/>
            <a:r>
              <a:rPr lang="pt-PT" sz="1400" dirty="0" smtClean="0"/>
              <a:t>(1640-1656)</a:t>
            </a:r>
          </a:p>
        </p:txBody>
      </p:sp>
      <p:sp>
        <p:nvSpPr>
          <p:cNvPr id="7" name="Rectângulo 6"/>
          <p:cNvSpPr/>
          <p:nvPr/>
        </p:nvSpPr>
        <p:spPr>
          <a:xfrm>
            <a:off x="2910085" y="2924944"/>
            <a:ext cx="12276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Afonso VI</a:t>
            </a:r>
          </a:p>
          <a:p>
            <a:pPr algn="ctr"/>
            <a:r>
              <a:rPr lang="pt-PT" sz="1400" i="1" dirty="0" smtClean="0"/>
              <a:t>O Vitorioso</a:t>
            </a:r>
          </a:p>
          <a:p>
            <a:pPr algn="ctr"/>
            <a:r>
              <a:rPr lang="pt-PT" sz="1400" dirty="0" smtClean="0"/>
              <a:t>(1656-1683)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5095131" y="2924944"/>
            <a:ext cx="11176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Pedro II</a:t>
            </a:r>
          </a:p>
          <a:p>
            <a:pPr algn="ctr"/>
            <a:r>
              <a:rPr lang="pt-PT" sz="1400" i="1" dirty="0" smtClean="0"/>
              <a:t>O Pacífico</a:t>
            </a:r>
          </a:p>
          <a:p>
            <a:pPr algn="ctr"/>
            <a:r>
              <a:rPr lang="pt-PT" sz="1400" dirty="0" smtClean="0"/>
              <a:t>(1683-1706)</a:t>
            </a:r>
          </a:p>
        </p:txBody>
      </p:sp>
      <p:sp>
        <p:nvSpPr>
          <p:cNvPr id="9" name="Rectângulo 8"/>
          <p:cNvSpPr/>
          <p:nvPr/>
        </p:nvSpPr>
        <p:spPr>
          <a:xfrm>
            <a:off x="6954007" y="2924944"/>
            <a:ext cx="12581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João V</a:t>
            </a:r>
          </a:p>
          <a:p>
            <a:pPr algn="ctr"/>
            <a:r>
              <a:rPr lang="pt-PT" sz="1400" i="1" dirty="0" smtClean="0"/>
              <a:t>O Magnânimo</a:t>
            </a:r>
          </a:p>
          <a:p>
            <a:pPr algn="ctr"/>
            <a:r>
              <a:rPr lang="pt-PT" sz="1400" dirty="0" smtClean="0"/>
              <a:t>(1706-1750)</a:t>
            </a:r>
          </a:p>
        </p:txBody>
      </p:sp>
      <p:sp>
        <p:nvSpPr>
          <p:cNvPr id="10" name="Rectângulo 9"/>
          <p:cNvSpPr/>
          <p:nvPr/>
        </p:nvSpPr>
        <p:spPr>
          <a:xfrm>
            <a:off x="1034208" y="5467871"/>
            <a:ext cx="12335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José I</a:t>
            </a:r>
          </a:p>
          <a:p>
            <a:pPr algn="ctr"/>
            <a:r>
              <a:rPr lang="pt-PT" sz="1400" i="1" dirty="0" smtClean="0"/>
              <a:t>O Reformador</a:t>
            </a:r>
          </a:p>
          <a:p>
            <a:pPr algn="ctr"/>
            <a:r>
              <a:rPr lang="pt-PT" sz="1400" dirty="0" smtClean="0"/>
              <a:t>(1750-1777)</a:t>
            </a:r>
          </a:p>
        </p:txBody>
      </p:sp>
      <p:sp>
        <p:nvSpPr>
          <p:cNvPr id="11" name="Rectângulo 10"/>
          <p:cNvSpPr/>
          <p:nvPr/>
        </p:nvSpPr>
        <p:spPr>
          <a:xfrm>
            <a:off x="2950610" y="5467871"/>
            <a:ext cx="11267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Maria I</a:t>
            </a:r>
          </a:p>
          <a:p>
            <a:pPr algn="ctr"/>
            <a:r>
              <a:rPr lang="pt-PT" sz="1400" i="1" dirty="0"/>
              <a:t>A</a:t>
            </a:r>
            <a:r>
              <a:rPr lang="pt-PT" sz="1400" i="1" dirty="0" smtClean="0"/>
              <a:t> Piedosa</a:t>
            </a:r>
          </a:p>
          <a:p>
            <a:pPr algn="ctr"/>
            <a:r>
              <a:rPr lang="pt-PT" sz="1400" dirty="0" smtClean="0"/>
              <a:t>(1777-1816)</a:t>
            </a:r>
          </a:p>
        </p:txBody>
      </p:sp>
      <p:sp>
        <p:nvSpPr>
          <p:cNvPr id="12" name="Rectângulo 11"/>
          <p:cNvSpPr/>
          <p:nvPr/>
        </p:nvSpPr>
        <p:spPr>
          <a:xfrm>
            <a:off x="4922528" y="5437814"/>
            <a:ext cx="10801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João VI</a:t>
            </a:r>
          </a:p>
          <a:p>
            <a:pPr algn="ctr"/>
            <a:r>
              <a:rPr lang="pt-PT" sz="1400" i="1" dirty="0" smtClean="0"/>
              <a:t>O Clemente</a:t>
            </a:r>
          </a:p>
          <a:p>
            <a:pPr algn="ctr"/>
            <a:r>
              <a:rPr lang="pt-PT" sz="1400" dirty="0" smtClean="0"/>
              <a:t>(1816-1826)</a:t>
            </a:r>
          </a:p>
        </p:txBody>
      </p:sp>
      <p:sp>
        <p:nvSpPr>
          <p:cNvPr id="13" name="Rectângulo 12"/>
          <p:cNvSpPr/>
          <p:nvPr/>
        </p:nvSpPr>
        <p:spPr>
          <a:xfrm>
            <a:off x="6980629" y="5467871"/>
            <a:ext cx="12315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Pedro IV</a:t>
            </a:r>
          </a:p>
          <a:p>
            <a:pPr algn="ctr"/>
            <a:r>
              <a:rPr lang="pt-PT" sz="1400" i="1" dirty="0" smtClean="0"/>
              <a:t>O Rei Soldado</a:t>
            </a:r>
          </a:p>
          <a:p>
            <a:pPr algn="ctr"/>
            <a:r>
              <a:rPr lang="pt-PT" sz="1400" dirty="0" smtClean="0"/>
              <a:t>(1826-1828)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1412" y="1373550"/>
            <a:ext cx="1246332" cy="16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1373550"/>
            <a:ext cx="1360174" cy="162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4590" y="1373550"/>
            <a:ext cx="1838689" cy="162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6692" y="1373550"/>
            <a:ext cx="1152809" cy="162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0282" y="3933056"/>
            <a:ext cx="1227462" cy="162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1743" y="3933056"/>
            <a:ext cx="1384468" cy="162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408" y="3933056"/>
            <a:ext cx="1296000" cy="162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57631"/>
            <a:ext cx="178117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9281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195736" y="721425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A Península Ibérica</a:t>
            </a:r>
            <a:endParaRPr lang="pt-PT" sz="3200" b="1" dirty="0">
              <a:solidFill>
                <a:srgbClr val="FF0000"/>
              </a:solidFill>
            </a:endParaRPr>
          </a:p>
        </p:txBody>
      </p:sp>
      <p:sp>
        <p:nvSpPr>
          <p:cNvPr id="3" name="Rectângulo 2"/>
          <p:cNvSpPr/>
          <p:nvPr/>
        </p:nvSpPr>
        <p:spPr>
          <a:xfrm>
            <a:off x="611560" y="1295254"/>
            <a:ext cx="77768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b="1" dirty="0" smtClean="0"/>
              <a:t>Localização: </a:t>
            </a:r>
            <a:r>
              <a:rPr lang="pt-PT" sz="2200" dirty="0" smtClean="0"/>
              <a:t>extremo sudoeste da Europa, entre o oceano Atlântico e o mar Mediterrâneo. </a:t>
            </a:r>
            <a:endParaRPr lang="pt-PT" sz="2200" dirty="0"/>
          </a:p>
        </p:txBody>
      </p:sp>
      <p:sp>
        <p:nvSpPr>
          <p:cNvPr id="5" name="Rectângulo 4"/>
          <p:cNvSpPr/>
          <p:nvPr/>
        </p:nvSpPr>
        <p:spPr>
          <a:xfrm>
            <a:off x="539551" y="2492896"/>
            <a:ext cx="276382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 smtClean="0"/>
              <a:t>Fronteiras:</a:t>
            </a:r>
            <a:r>
              <a:rPr lang="pt-PT" sz="2000" dirty="0" smtClean="0"/>
              <a:t> </a:t>
            </a:r>
            <a:endParaRPr lang="pt-PT" sz="2000" dirty="0"/>
          </a:p>
          <a:p>
            <a:pPr marL="342900" indent="180000">
              <a:buClr>
                <a:srgbClr val="FF0000"/>
              </a:buClr>
              <a:buFont typeface="Arial" pitchFamily="34" charset="0"/>
              <a:buChar char="•"/>
            </a:pPr>
            <a:r>
              <a:rPr lang="pt-PT" sz="2000" dirty="0" smtClean="0"/>
              <a:t>norte e nordeste – oceano Atlântico e Pirenéus;</a:t>
            </a:r>
          </a:p>
          <a:p>
            <a:pPr marL="342900">
              <a:buClr>
                <a:srgbClr val="FF0000"/>
              </a:buClr>
            </a:pPr>
            <a:endParaRPr lang="pt-PT" sz="800" dirty="0" smtClean="0"/>
          </a:p>
          <a:p>
            <a:pPr marL="342900" indent="180000">
              <a:buClr>
                <a:srgbClr val="FF0000"/>
              </a:buClr>
              <a:buFont typeface="Arial" pitchFamily="34" charset="0"/>
              <a:buChar char="•"/>
            </a:pPr>
            <a:r>
              <a:rPr lang="pt-PT" sz="2000" dirty="0" smtClean="0"/>
              <a:t>sul – oceano Atlântico e mar Mediterrâneo;</a:t>
            </a:r>
          </a:p>
          <a:p>
            <a:pPr marL="342900">
              <a:buClr>
                <a:srgbClr val="FF0000"/>
              </a:buClr>
            </a:pPr>
            <a:endParaRPr lang="pt-PT" sz="800" dirty="0" smtClean="0"/>
          </a:p>
          <a:p>
            <a:pPr marL="342900" indent="180000">
              <a:buClr>
                <a:srgbClr val="FF0000"/>
              </a:buClr>
              <a:buFont typeface="Arial" pitchFamily="34" charset="0"/>
              <a:buChar char="•"/>
            </a:pPr>
            <a:r>
              <a:rPr lang="pt-PT" sz="2000" dirty="0" smtClean="0"/>
              <a:t>este – mar Mediterrâneo;</a:t>
            </a:r>
          </a:p>
          <a:p>
            <a:pPr marL="342900">
              <a:buClr>
                <a:srgbClr val="FF0000"/>
              </a:buClr>
            </a:pPr>
            <a:endParaRPr lang="pt-PT" sz="800" dirty="0" smtClean="0"/>
          </a:p>
          <a:p>
            <a:pPr marL="342900" indent="180000">
              <a:buClr>
                <a:srgbClr val="FF0000"/>
              </a:buClr>
              <a:buFont typeface="Arial" pitchFamily="34" charset="0"/>
              <a:buChar char="•"/>
            </a:pPr>
            <a:r>
              <a:rPr lang="pt-PT" sz="2000" dirty="0" smtClean="0"/>
              <a:t>oeste – oceano Atlântico.</a:t>
            </a:r>
          </a:p>
        </p:txBody>
      </p:sp>
      <p:pic>
        <p:nvPicPr>
          <p:cNvPr id="1026" name="Picture 2" descr="C:\Users\DRASTE~1\AppData\Local\Temp\Cumulus\{02d70a41-02c1-4a0d-8090-79363ff60839}\20123411_EM_GI_F1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3375" y="2104159"/>
            <a:ext cx="5373081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790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ângulo 12"/>
          <p:cNvSpPr/>
          <p:nvPr/>
        </p:nvSpPr>
        <p:spPr>
          <a:xfrm>
            <a:off x="1305744" y="2514582"/>
            <a:ext cx="12860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Miguel</a:t>
            </a:r>
          </a:p>
          <a:p>
            <a:pPr algn="ctr"/>
            <a:r>
              <a:rPr lang="pt-PT" sz="1400" i="1" dirty="0" smtClean="0"/>
              <a:t>O Rei Absoluto</a:t>
            </a:r>
          </a:p>
          <a:p>
            <a:pPr algn="ctr"/>
            <a:r>
              <a:rPr lang="pt-PT" sz="1400" dirty="0" smtClean="0"/>
              <a:t>(1828-1834)</a:t>
            </a:r>
          </a:p>
        </p:txBody>
      </p:sp>
      <p:sp>
        <p:nvSpPr>
          <p:cNvPr id="14" name="Rectângulo 13"/>
          <p:cNvSpPr/>
          <p:nvPr/>
        </p:nvSpPr>
        <p:spPr>
          <a:xfrm>
            <a:off x="4070406" y="2515543"/>
            <a:ext cx="11472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Maria II</a:t>
            </a:r>
          </a:p>
          <a:p>
            <a:pPr algn="ctr"/>
            <a:r>
              <a:rPr lang="pt-PT" sz="1400" i="1" dirty="0"/>
              <a:t>A</a:t>
            </a:r>
            <a:r>
              <a:rPr lang="pt-PT" sz="1400" i="1" dirty="0" smtClean="0"/>
              <a:t> Educadora</a:t>
            </a:r>
          </a:p>
          <a:p>
            <a:pPr algn="ctr"/>
            <a:r>
              <a:rPr lang="pt-PT" sz="1400" dirty="0" smtClean="0"/>
              <a:t>(1834-1853)</a:t>
            </a:r>
          </a:p>
        </p:txBody>
      </p:sp>
      <p:sp>
        <p:nvSpPr>
          <p:cNvPr id="15" name="Rectângulo 14"/>
          <p:cNvSpPr/>
          <p:nvPr/>
        </p:nvSpPr>
        <p:spPr>
          <a:xfrm>
            <a:off x="6274423" y="2515543"/>
            <a:ext cx="12961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Pedro V</a:t>
            </a:r>
          </a:p>
          <a:p>
            <a:pPr algn="ctr"/>
            <a:r>
              <a:rPr lang="pt-PT" sz="1400" i="1" dirty="0" smtClean="0"/>
              <a:t>O Esperançoso</a:t>
            </a:r>
          </a:p>
          <a:p>
            <a:pPr algn="ctr"/>
            <a:r>
              <a:rPr lang="pt-PT" sz="1400" dirty="0" smtClean="0"/>
              <a:t>(1853-1861)</a:t>
            </a:r>
          </a:p>
        </p:txBody>
      </p:sp>
      <p:sp>
        <p:nvSpPr>
          <p:cNvPr id="25" name="Rectângulo 24"/>
          <p:cNvSpPr/>
          <p:nvPr/>
        </p:nvSpPr>
        <p:spPr>
          <a:xfrm>
            <a:off x="1413756" y="5251847"/>
            <a:ext cx="10700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Luís I</a:t>
            </a:r>
          </a:p>
          <a:p>
            <a:pPr algn="ctr"/>
            <a:r>
              <a:rPr lang="pt-PT" sz="1400" i="1" dirty="0" smtClean="0"/>
              <a:t>O Popular</a:t>
            </a:r>
          </a:p>
          <a:p>
            <a:pPr algn="ctr"/>
            <a:r>
              <a:rPr lang="pt-PT" sz="1400" dirty="0" smtClean="0"/>
              <a:t>(1861-1889)</a:t>
            </a:r>
          </a:p>
        </p:txBody>
      </p:sp>
      <p:sp>
        <p:nvSpPr>
          <p:cNvPr id="26" name="Rectângulo 25"/>
          <p:cNvSpPr/>
          <p:nvPr/>
        </p:nvSpPr>
        <p:spPr>
          <a:xfrm>
            <a:off x="4070406" y="5251847"/>
            <a:ext cx="113304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Carlos</a:t>
            </a:r>
          </a:p>
          <a:p>
            <a:pPr algn="ctr"/>
            <a:r>
              <a:rPr lang="pt-PT" sz="1400" i="1" dirty="0" smtClean="0"/>
              <a:t>O Diplomata</a:t>
            </a:r>
          </a:p>
          <a:p>
            <a:pPr algn="ctr"/>
            <a:r>
              <a:rPr lang="pt-PT" sz="1400" dirty="0" smtClean="0"/>
              <a:t>(1889-1908)</a:t>
            </a:r>
          </a:p>
        </p:txBody>
      </p:sp>
      <p:sp>
        <p:nvSpPr>
          <p:cNvPr id="27" name="Rectângulo 26"/>
          <p:cNvSpPr/>
          <p:nvPr/>
        </p:nvSpPr>
        <p:spPr>
          <a:xfrm>
            <a:off x="6228184" y="5252427"/>
            <a:ext cx="138862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u="sng" dirty="0" smtClean="0">
                <a:solidFill>
                  <a:srgbClr val="FF0000"/>
                </a:solidFill>
              </a:rPr>
              <a:t>D. Manuel II</a:t>
            </a:r>
          </a:p>
          <a:p>
            <a:pPr algn="ctr"/>
            <a:r>
              <a:rPr lang="pt-PT" sz="1400" i="1" dirty="0" smtClean="0"/>
              <a:t>O Patriota ou</a:t>
            </a:r>
          </a:p>
          <a:p>
            <a:pPr algn="ctr"/>
            <a:r>
              <a:rPr lang="pt-PT" sz="1400" i="1" dirty="0" smtClean="0"/>
              <a:t>O Desventurado</a:t>
            </a:r>
          </a:p>
          <a:p>
            <a:pPr algn="ctr"/>
            <a:r>
              <a:rPr lang="pt-PT" sz="1400" dirty="0" smtClean="0"/>
              <a:t>(1908-1910)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8146" y="968000"/>
            <a:ext cx="1221231" cy="16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1442" y="968000"/>
            <a:ext cx="1050968" cy="16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8832" y="968000"/>
            <a:ext cx="1327324" cy="16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4992" y="3699946"/>
            <a:ext cx="1167539" cy="16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3225" y="3699946"/>
            <a:ext cx="1227402" cy="16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0285" y="3699946"/>
            <a:ext cx="122441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801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5" grpId="0"/>
      <p:bldP spid="26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1259632" y="764704"/>
            <a:ext cx="681717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Quarta Dinastia</a:t>
            </a:r>
          </a:p>
          <a:p>
            <a:pPr algn="ctr"/>
            <a:r>
              <a:rPr lang="pt-PT" sz="1600" dirty="0" smtClean="0"/>
              <a:t>(1640-1910) Dinastia de Bragança</a:t>
            </a:r>
          </a:p>
        </p:txBody>
      </p:sp>
      <p:sp>
        <p:nvSpPr>
          <p:cNvPr id="4" name="Rectângulo 3"/>
          <p:cNvSpPr/>
          <p:nvPr/>
        </p:nvSpPr>
        <p:spPr>
          <a:xfrm>
            <a:off x="683568" y="1816363"/>
            <a:ext cx="2952328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PT" sz="2200" dirty="0" smtClean="0"/>
              <a:t>Em 1755</a:t>
            </a:r>
            <a:r>
              <a:rPr lang="pt-PT" sz="2200" dirty="0"/>
              <a:t> </a:t>
            </a:r>
            <a:r>
              <a:rPr lang="pt-PT" sz="2200" dirty="0" smtClean="0"/>
              <a:t>– deu-se </a:t>
            </a:r>
          </a:p>
          <a:p>
            <a:pPr>
              <a:spcBef>
                <a:spcPts val="600"/>
              </a:spcBef>
            </a:pPr>
            <a:r>
              <a:rPr lang="pt-PT" sz="2200" dirty="0" smtClean="0"/>
              <a:t>o </a:t>
            </a:r>
            <a:r>
              <a:rPr lang="pt-PT" sz="2200" b="1" dirty="0" smtClean="0"/>
              <a:t>terramoto em Lisboa</a:t>
            </a:r>
            <a:r>
              <a:rPr lang="pt-PT" sz="2200" dirty="0" smtClean="0"/>
              <a:t>. </a:t>
            </a:r>
            <a:endParaRPr lang="pt-PT" sz="2200" dirty="0"/>
          </a:p>
        </p:txBody>
      </p:sp>
      <p:sp>
        <p:nvSpPr>
          <p:cNvPr id="3" name="Rectangle 2"/>
          <p:cNvSpPr/>
          <p:nvPr/>
        </p:nvSpPr>
        <p:spPr>
          <a:xfrm>
            <a:off x="3251209" y="5229200"/>
            <a:ext cx="53873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PT" sz="2200" dirty="0"/>
              <a:t>O ministro de D. José I, o </a:t>
            </a:r>
            <a:r>
              <a:rPr lang="pt-PT" sz="2200" b="1" dirty="0"/>
              <a:t>Marquês de Pombal</a:t>
            </a:r>
            <a:r>
              <a:rPr lang="pt-PT" sz="2200" dirty="0"/>
              <a:t>, destacou-se na reconstrução da cidade.</a:t>
            </a:r>
          </a:p>
        </p:txBody>
      </p:sp>
      <p:sp>
        <p:nvSpPr>
          <p:cNvPr id="5" name="Seta para baixo 8"/>
          <p:cNvSpPr/>
          <p:nvPr/>
        </p:nvSpPr>
        <p:spPr>
          <a:xfrm>
            <a:off x="1914850" y="2670049"/>
            <a:ext cx="244882" cy="61735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5096" y="1801637"/>
            <a:ext cx="3965214" cy="3272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3459122"/>
            <a:ext cx="2195888" cy="275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52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727543" y="1539880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PT" sz="2000" dirty="0" smtClean="0"/>
              <a:t>Entre 1807 e 1810</a:t>
            </a:r>
            <a:r>
              <a:rPr lang="pt-PT" sz="2000" dirty="0"/>
              <a:t> </a:t>
            </a:r>
            <a:r>
              <a:rPr lang="pt-PT" sz="2000" dirty="0" smtClean="0"/>
              <a:t>– Portugal sofre as </a:t>
            </a:r>
            <a:r>
              <a:rPr lang="pt-PT" sz="2000" b="1" dirty="0"/>
              <a:t>Invasões </a:t>
            </a:r>
            <a:r>
              <a:rPr lang="pt-PT" sz="2000" b="1" dirty="0" smtClean="0"/>
              <a:t>Francesas</a:t>
            </a:r>
            <a:r>
              <a:rPr lang="pt-PT" sz="2000" dirty="0" smtClean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467544" y="4124047"/>
            <a:ext cx="820891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t-PT" sz="2100" dirty="0" smtClean="0"/>
              <a:t>D</a:t>
            </a:r>
            <a:r>
              <a:rPr lang="pt-PT" sz="2100" dirty="0"/>
              <a:t>. João </a:t>
            </a:r>
            <a:r>
              <a:rPr lang="pt-PT" sz="2100" dirty="0" smtClean="0"/>
              <a:t>IV regressou e o país </a:t>
            </a:r>
            <a:r>
              <a:rPr lang="pt-PT" sz="2100" dirty="0"/>
              <a:t>passou a ser governado sob uma nova forma de governo – Monarquia Constitucional – que dividia o poder entre os deputados nas Cortes, o rei e os seus </a:t>
            </a:r>
            <a:r>
              <a:rPr lang="pt-PT" sz="2100" dirty="0" smtClean="0"/>
              <a:t>ministros </a:t>
            </a:r>
            <a:r>
              <a:rPr lang="pt-PT" sz="2100" dirty="0"/>
              <a:t>e os juízes</a:t>
            </a:r>
            <a:r>
              <a:rPr lang="pt-PT" sz="2100" dirty="0" smtClean="0"/>
              <a:t>.</a:t>
            </a:r>
            <a:endParaRPr lang="pt-PT" sz="2100" dirty="0"/>
          </a:p>
        </p:txBody>
      </p:sp>
      <p:sp>
        <p:nvSpPr>
          <p:cNvPr id="5" name="Seta para baixo 8"/>
          <p:cNvSpPr/>
          <p:nvPr/>
        </p:nvSpPr>
        <p:spPr>
          <a:xfrm>
            <a:off x="4449558" y="1916832"/>
            <a:ext cx="244882" cy="4318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ctangle 2"/>
          <p:cNvSpPr/>
          <p:nvPr/>
        </p:nvSpPr>
        <p:spPr>
          <a:xfrm>
            <a:off x="671773" y="2207864"/>
            <a:ext cx="799288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t-PT" sz="2100" dirty="0"/>
              <a:t>A família real teve de se refugiar no Brasil, onde </a:t>
            </a:r>
            <a:r>
              <a:rPr lang="pt-PT" sz="2100" dirty="0" smtClean="0"/>
              <a:t>permaneceu </a:t>
            </a:r>
            <a:r>
              <a:rPr lang="pt-PT" sz="2100" dirty="0"/>
              <a:t>até 1821.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9551" y="2996951"/>
            <a:ext cx="806489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t-PT" sz="2100" dirty="0"/>
              <a:t>A permanência de D. João IV no Brasil provocou uma Revolução Liberal em 1820, no Porto, com o intuito de pressionar o regresso do rei a Portugal. </a:t>
            </a:r>
          </a:p>
        </p:txBody>
      </p:sp>
      <p:sp>
        <p:nvSpPr>
          <p:cNvPr id="7" name="Seta para baixo 8"/>
          <p:cNvSpPr/>
          <p:nvPr/>
        </p:nvSpPr>
        <p:spPr>
          <a:xfrm>
            <a:off x="4478607" y="2599391"/>
            <a:ext cx="244882" cy="4318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Seta para baixo 8"/>
          <p:cNvSpPr/>
          <p:nvPr/>
        </p:nvSpPr>
        <p:spPr>
          <a:xfrm>
            <a:off x="4469591" y="3824702"/>
            <a:ext cx="244882" cy="4318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ctangle 8"/>
          <p:cNvSpPr/>
          <p:nvPr/>
        </p:nvSpPr>
        <p:spPr>
          <a:xfrm>
            <a:off x="467544" y="5476490"/>
            <a:ext cx="820891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t-PT" sz="2100" dirty="0"/>
              <a:t>Esta forma de governo trouxe progressos ao país, como a construção de linhas de ferro, de estradas, </a:t>
            </a:r>
            <a:r>
              <a:rPr lang="pt-PT" sz="2100" dirty="0" smtClean="0"/>
              <a:t>a utilização </a:t>
            </a:r>
            <a:r>
              <a:rPr lang="pt-PT" sz="2100" dirty="0"/>
              <a:t>do telégrafo e a iluminação pública das cidades.</a:t>
            </a:r>
          </a:p>
        </p:txBody>
      </p:sp>
      <p:sp>
        <p:nvSpPr>
          <p:cNvPr id="10" name="Seta para baixo 8"/>
          <p:cNvSpPr/>
          <p:nvPr/>
        </p:nvSpPr>
        <p:spPr>
          <a:xfrm>
            <a:off x="4490877" y="5154468"/>
            <a:ext cx="244882" cy="4318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ângulo 1"/>
          <p:cNvSpPr/>
          <p:nvPr/>
        </p:nvSpPr>
        <p:spPr>
          <a:xfrm>
            <a:off x="1259631" y="630738"/>
            <a:ext cx="681717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Quarta Dinastia</a:t>
            </a:r>
          </a:p>
          <a:p>
            <a:pPr algn="ctr"/>
            <a:r>
              <a:rPr lang="pt-PT" sz="1600" dirty="0" smtClean="0"/>
              <a:t>(1640-1910) Dinastia de Bragança</a:t>
            </a:r>
          </a:p>
        </p:txBody>
      </p:sp>
    </p:spTree>
    <p:extLst>
      <p:ext uri="{BB962C8B-B14F-4D97-AF65-F5344CB8AC3E}">
        <p14:creationId xmlns:p14="http://schemas.microsoft.com/office/powerpoint/2010/main" xmlns="" val="645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 animBg="1"/>
      <p:bldP spid="3" grpId="0"/>
      <p:bldP spid="6" grpId="0"/>
      <p:bldP spid="7" grpId="0" animBg="1"/>
      <p:bldP spid="8" grpId="0" animBg="1"/>
      <p:bldP spid="9" grpId="0"/>
      <p:bldP spid="10" grpId="0" animBg="1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1412812" y="764704"/>
            <a:ext cx="66204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Factos históricos importantes</a:t>
            </a:r>
            <a:endParaRPr lang="pt-PT" sz="3200" b="1" dirty="0"/>
          </a:p>
        </p:txBody>
      </p:sp>
      <p:sp>
        <p:nvSpPr>
          <p:cNvPr id="16" name="Rectângulo 15"/>
          <p:cNvSpPr/>
          <p:nvPr/>
        </p:nvSpPr>
        <p:spPr>
          <a:xfrm>
            <a:off x="755576" y="3212976"/>
            <a:ext cx="29341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1755</a:t>
            </a:r>
            <a:r>
              <a:rPr lang="pt-PT" dirty="0" smtClean="0"/>
              <a:t> – </a:t>
            </a:r>
            <a:r>
              <a:rPr lang="pt-PT" b="1" dirty="0" smtClean="0"/>
              <a:t>Terramoto de Lisboa</a:t>
            </a:r>
          </a:p>
          <a:p>
            <a:r>
              <a:rPr lang="pt-PT" dirty="0" smtClean="0"/>
              <a:t>Reconstrução da cidade pelo Marquês de Pombal.</a:t>
            </a:r>
            <a:endParaRPr lang="pt-PT" dirty="0"/>
          </a:p>
        </p:txBody>
      </p:sp>
      <p:sp>
        <p:nvSpPr>
          <p:cNvPr id="20" name="Rectângulo 19"/>
          <p:cNvSpPr/>
          <p:nvPr/>
        </p:nvSpPr>
        <p:spPr>
          <a:xfrm>
            <a:off x="4723032" y="1628800"/>
            <a:ext cx="39047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1640 a 1668  </a:t>
            </a:r>
            <a:r>
              <a:rPr lang="pt-PT" dirty="0"/>
              <a:t>– </a:t>
            </a:r>
            <a:r>
              <a:rPr lang="pt-PT" b="1" dirty="0" smtClean="0"/>
              <a:t>Guerra da Restauração</a:t>
            </a:r>
          </a:p>
          <a:p>
            <a:r>
              <a:rPr lang="pt-PT" dirty="0" smtClean="0"/>
              <a:t>Durante 28 anos, os Espanhóis tentaram recuperar o seu domínio.</a:t>
            </a:r>
            <a:endParaRPr lang="pt-PT" dirty="0"/>
          </a:p>
        </p:txBody>
      </p:sp>
      <p:sp>
        <p:nvSpPr>
          <p:cNvPr id="12" name="Rectângulo 11"/>
          <p:cNvSpPr/>
          <p:nvPr/>
        </p:nvSpPr>
        <p:spPr>
          <a:xfrm>
            <a:off x="683568" y="1628800"/>
            <a:ext cx="36720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1640 </a:t>
            </a:r>
            <a:r>
              <a:rPr lang="pt-PT" dirty="0"/>
              <a:t>– </a:t>
            </a:r>
            <a:r>
              <a:rPr lang="pt-PT" b="1" dirty="0"/>
              <a:t>Restauração da independência de Portugal</a:t>
            </a:r>
          </a:p>
          <a:p>
            <a:r>
              <a:rPr lang="pt-PT" dirty="0" smtClean="0"/>
              <a:t>Por D</a:t>
            </a:r>
            <a:r>
              <a:rPr lang="pt-PT" dirty="0"/>
              <a:t>. </a:t>
            </a:r>
            <a:r>
              <a:rPr lang="pt-PT" dirty="0" smtClean="0"/>
              <a:t>João, </a:t>
            </a:r>
            <a:r>
              <a:rPr lang="pt-PT" dirty="0"/>
              <a:t>duque de Bragança, alguns nobres e o </a:t>
            </a:r>
            <a:r>
              <a:rPr lang="pt-PT" dirty="0" smtClean="0"/>
              <a:t>povo.</a:t>
            </a:r>
          </a:p>
        </p:txBody>
      </p:sp>
      <p:sp>
        <p:nvSpPr>
          <p:cNvPr id="29" name="Rectângulo 28"/>
          <p:cNvSpPr/>
          <p:nvPr/>
        </p:nvSpPr>
        <p:spPr>
          <a:xfrm>
            <a:off x="4787308" y="3194795"/>
            <a:ext cx="34270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1807</a:t>
            </a:r>
            <a:r>
              <a:rPr lang="pt-PT" dirty="0" smtClean="0"/>
              <a:t> – </a:t>
            </a:r>
            <a:r>
              <a:rPr lang="pt-PT" b="1" dirty="0" smtClean="0"/>
              <a:t>Invasões francesas</a:t>
            </a:r>
          </a:p>
          <a:p>
            <a:r>
              <a:rPr lang="pt-PT" dirty="0" smtClean="0"/>
              <a:t>França tentou Impedir aliança entre Portugal e Inglaterra.</a:t>
            </a:r>
            <a:endParaRPr lang="pt-PT" dirty="0"/>
          </a:p>
        </p:txBody>
      </p:sp>
      <p:sp>
        <p:nvSpPr>
          <p:cNvPr id="30" name="Rectângulo 29"/>
          <p:cNvSpPr/>
          <p:nvPr/>
        </p:nvSpPr>
        <p:spPr>
          <a:xfrm>
            <a:off x="827584" y="4653136"/>
            <a:ext cx="3656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1807</a:t>
            </a:r>
            <a:r>
              <a:rPr lang="pt-PT" dirty="0" smtClean="0"/>
              <a:t> – </a:t>
            </a:r>
            <a:r>
              <a:rPr lang="pt-PT" b="1" dirty="0" smtClean="0"/>
              <a:t>Exílio da família real no Brasil</a:t>
            </a:r>
          </a:p>
          <a:p>
            <a:r>
              <a:rPr lang="pt-PT" dirty="0" smtClean="0"/>
              <a:t>Onde permaneceram até 1821.</a:t>
            </a:r>
          </a:p>
        </p:txBody>
      </p:sp>
      <p:sp>
        <p:nvSpPr>
          <p:cNvPr id="31" name="Rectângulo 30"/>
          <p:cNvSpPr/>
          <p:nvPr/>
        </p:nvSpPr>
        <p:spPr>
          <a:xfrm>
            <a:off x="4755872" y="4653135"/>
            <a:ext cx="3344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1821</a:t>
            </a:r>
            <a:r>
              <a:rPr lang="pt-PT" dirty="0" smtClean="0"/>
              <a:t> – </a:t>
            </a:r>
            <a:r>
              <a:rPr lang="pt-PT" b="1" dirty="0" smtClean="0"/>
              <a:t>Monarquia Constitucional</a:t>
            </a:r>
          </a:p>
          <a:p>
            <a:r>
              <a:rPr lang="pt-PT" dirty="0" smtClean="0"/>
              <a:t>Nova forma de governo.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411724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20" grpId="0"/>
      <p:bldP spid="12" grpId="0"/>
      <p:bldP spid="29" grpId="0"/>
      <p:bldP spid="30" grpId="0"/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18545" y="73767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rgbClr val="FF0000"/>
                </a:solidFill>
              </a:rPr>
              <a:t>Exercícios</a:t>
            </a:r>
            <a:endParaRPr lang="pt-PT" sz="2400" b="1" dirty="0">
              <a:solidFill>
                <a:srgbClr val="FF00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00695" y="1199337"/>
            <a:ext cx="3467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solidFill>
                  <a:srgbClr val="FF0000"/>
                </a:solidFill>
              </a:rPr>
              <a:t>1 –</a:t>
            </a:r>
            <a:r>
              <a:rPr lang="pt-PT" sz="2000" b="1" dirty="0" smtClean="0">
                <a:solidFill>
                  <a:srgbClr val="00B0F0"/>
                </a:solidFill>
              </a:rPr>
              <a:t> </a:t>
            </a:r>
            <a:r>
              <a:rPr lang="pt-PT" sz="2000" dirty="0" smtClean="0"/>
              <a:t>Completa a tabela.</a:t>
            </a:r>
            <a:endParaRPr lang="pt-PT" sz="2000" dirty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44530600"/>
              </p:ext>
            </p:extLst>
          </p:nvPr>
        </p:nvGraphicFramePr>
        <p:xfrm>
          <a:off x="719572" y="2132856"/>
          <a:ext cx="7632848" cy="3704240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2543564"/>
                <a:gridCol w="2544642"/>
                <a:gridCol w="2544642"/>
              </a:tblGrid>
              <a:tr h="124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cap="small" dirty="0">
                          <a:effectLst/>
                        </a:rPr>
                        <a:t>acontecimento</a:t>
                      </a:r>
                      <a:endParaRPr lang="pt-P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cap="small" dirty="0">
                          <a:effectLst/>
                        </a:rPr>
                        <a:t>protagonistas</a:t>
                      </a:r>
                      <a:endParaRPr lang="pt-P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cap="small" dirty="0" smtClean="0">
                          <a:effectLst/>
                        </a:rPr>
                        <a:t>data</a:t>
                      </a:r>
                      <a:endParaRPr lang="pt-P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</a:tr>
              <a:tr h="373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pt-PT" sz="18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</a:rPr>
                        <a:t> </a:t>
                      </a:r>
                      <a:r>
                        <a:rPr lang="pt-PT" sz="1800" dirty="0" smtClean="0">
                          <a:effectLst/>
                        </a:rPr>
                        <a:t>D</a:t>
                      </a:r>
                      <a:r>
                        <a:rPr lang="pt-PT" sz="1800" dirty="0">
                          <a:effectLst/>
                        </a:rPr>
                        <a:t>. Afonso Henriques</a:t>
                      </a:r>
                      <a:endParaRPr lang="pt-P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effectLst/>
                        </a:rPr>
                        <a:t>1128</a:t>
                      </a:r>
                      <a:endParaRPr lang="pt-PT" sz="1800" dirty="0">
                        <a:effectLst/>
                      </a:endParaRPr>
                    </a:p>
                  </a:txBody>
                  <a:tcPr marL="58838" marR="58838" marT="0" marB="0" anchor="ctr"/>
                </a:tc>
              </a:tr>
              <a:tr h="373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effectLst/>
                        </a:rPr>
                        <a:t>Assinatura </a:t>
                      </a:r>
                      <a:r>
                        <a:rPr lang="pt-PT" sz="1800" dirty="0">
                          <a:effectLst/>
                        </a:rPr>
                        <a:t>do tratado de </a:t>
                      </a:r>
                      <a:r>
                        <a:rPr lang="pt-PT" sz="1800" dirty="0" smtClean="0">
                          <a:effectLst/>
                        </a:rPr>
                        <a:t>Zamora</a:t>
                      </a:r>
                      <a:endParaRPr lang="pt-PT" sz="1800" dirty="0">
                        <a:effectLst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effectLst/>
                        </a:rPr>
                        <a:t>D. </a:t>
                      </a:r>
                      <a:r>
                        <a:rPr lang="pt-PT" sz="1800" dirty="0">
                          <a:effectLst/>
                        </a:rPr>
                        <a:t>Afonso Henriques e o rei de Leão e Castela</a:t>
                      </a:r>
                      <a:endParaRPr lang="pt-P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effectLst/>
                        </a:rPr>
                        <a:t>2</a:t>
                      </a:r>
                      <a:r>
                        <a:rPr lang="pt-PT" sz="1800" dirty="0">
                          <a:effectLst/>
                        </a:rPr>
                        <a:t> </a:t>
                      </a:r>
                      <a:endParaRPr lang="pt-PT" sz="1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8838" marR="58838" marT="0" marB="0" anchor="ctr"/>
                </a:tc>
              </a:tr>
              <a:tr h="373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</a:rPr>
                        <a:t> </a:t>
                      </a:r>
                      <a:r>
                        <a:rPr lang="pt-PT" sz="1800" dirty="0" smtClean="0">
                          <a:effectLst/>
                        </a:rPr>
                        <a:t>Conquista </a:t>
                      </a:r>
                      <a:r>
                        <a:rPr lang="pt-PT" sz="1800" dirty="0">
                          <a:effectLst/>
                        </a:rPr>
                        <a:t>do </a:t>
                      </a:r>
                      <a:r>
                        <a:rPr lang="pt-PT" sz="1800" dirty="0" smtClean="0">
                          <a:effectLst/>
                        </a:rPr>
                        <a:t>algarve</a:t>
                      </a:r>
                      <a:endParaRPr lang="pt-P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pt-PT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</a:rPr>
                        <a:t> </a:t>
                      </a:r>
                      <a:r>
                        <a:rPr lang="pt-PT" sz="1800" dirty="0" smtClean="0">
                          <a:effectLst/>
                        </a:rPr>
                        <a:t>1249</a:t>
                      </a:r>
                      <a:endParaRPr lang="pt-PT" sz="1800" dirty="0">
                        <a:effectLst/>
                      </a:endParaRPr>
                    </a:p>
                  </a:txBody>
                  <a:tcPr marL="58838" marR="58838" marT="0" marB="0" anchor="ctr"/>
                </a:tc>
              </a:tr>
              <a:tr h="373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pt-PT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effectLst/>
                        </a:rPr>
                        <a:t>D. </a:t>
                      </a:r>
                      <a:r>
                        <a:rPr lang="pt-PT" sz="1800" dirty="0">
                          <a:effectLst/>
                        </a:rPr>
                        <a:t>João, Mestre de </a:t>
                      </a:r>
                      <a:r>
                        <a:rPr lang="pt-PT" sz="1800" dirty="0" smtClean="0">
                          <a:effectLst/>
                        </a:rPr>
                        <a:t>Avis, </a:t>
                      </a:r>
                      <a:r>
                        <a:rPr lang="pt-PT" sz="1800" dirty="0">
                          <a:effectLst/>
                        </a:rPr>
                        <a:t>e D. Nuno Álvares Pereira</a:t>
                      </a:r>
                      <a:endParaRPr lang="pt-P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</a:rPr>
                        <a:t> </a:t>
                      </a:r>
                      <a:r>
                        <a:rPr lang="pt-PT" sz="1800" dirty="0" smtClean="0">
                          <a:effectLst/>
                        </a:rPr>
                        <a:t>1385</a:t>
                      </a:r>
                      <a:endParaRPr lang="pt-PT" sz="1800" dirty="0">
                        <a:effectLst/>
                      </a:endParaRPr>
                    </a:p>
                  </a:txBody>
                  <a:tcPr marL="58838" marR="58838" marT="0" marB="0" anchor="ctr"/>
                </a:tc>
              </a:tr>
              <a:tr h="373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</a:rPr>
                        <a:t> </a:t>
                      </a:r>
                      <a:r>
                        <a:rPr lang="pt-PT" sz="1800" dirty="0" smtClean="0">
                          <a:effectLst/>
                        </a:rPr>
                        <a:t>Descoberta </a:t>
                      </a:r>
                      <a:r>
                        <a:rPr lang="pt-PT" sz="1800" dirty="0">
                          <a:effectLst/>
                        </a:rPr>
                        <a:t>das ilhas da Madeira e Porto Santo</a:t>
                      </a:r>
                      <a:endParaRPr lang="pt-P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effectLst/>
                        </a:rPr>
                        <a:t>João </a:t>
                      </a:r>
                      <a:r>
                        <a:rPr lang="pt-PT" sz="1800" dirty="0">
                          <a:effectLst/>
                        </a:rPr>
                        <a:t>Gonçalves Zarco e Tristão Vaz  Teixeira</a:t>
                      </a:r>
                      <a:endParaRPr lang="pt-P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pt-PT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8838" marR="58838" marT="0" marB="0" anchor="ctr"/>
                </a:tc>
              </a:tr>
              <a:tr h="373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pt-PT" sz="1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</a:rPr>
                        <a:t> </a:t>
                      </a:r>
                      <a:r>
                        <a:rPr lang="pt-PT" sz="1800" dirty="0" smtClean="0">
                          <a:effectLst/>
                        </a:rPr>
                        <a:t>Diogo </a:t>
                      </a:r>
                      <a:r>
                        <a:rPr lang="pt-PT" sz="1800" dirty="0">
                          <a:effectLst/>
                        </a:rPr>
                        <a:t>de Silves</a:t>
                      </a:r>
                      <a:endParaRPr lang="pt-P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</a:rPr>
                        <a:t> </a:t>
                      </a:r>
                      <a:r>
                        <a:rPr lang="pt-PT" sz="1800" dirty="0" smtClean="0">
                          <a:effectLst/>
                        </a:rPr>
                        <a:t>1427</a:t>
                      </a:r>
                      <a:endParaRPr lang="pt-PT" sz="1800" dirty="0">
                        <a:effectLst/>
                      </a:endParaRPr>
                    </a:p>
                  </a:txBody>
                  <a:tcPr marL="58838" marR="58838" marT="0" marB="0" anchor="ctr"/>
                </a:tc>
              </a:tr>
              <a:tr h="373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</a:rPr>
                        <a:t> </a:t>
                      </a:r>
                      <a:r>
                        <a:rPr lang="pt-PT" sz="1800" dirty="0" smtClean="0">
                          <a:effectLst/>
                        </a:rPr>
                        <a:t>Dobrado </a:t>
                      </a:r>
                      <a:r>
                        <a:rPr lang="pt-PT" sz="1800" dirty="0">
                          <a:effectLst/>
                        </a:rPr>
                        <a:t>o Cabo Bojador</a:t>
                      </a:r>
                      <a:endParaRPr lang="pt-P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pt-PT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pt-PT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</a:rPr>
                        <a:t> </a:t>
                      </a:r>
                      <a:r>
                        <a:rPr lang="pt-PT" sz="1800" dirty="0" smtClean="0">
                          <a:effectLst/>
                        </a:rPr>
                        <a:t>1434</a:t>
                      </a:r>
                      <a:endParaRPr lang="pt-PT" sz="1800" dirty="0">
                        <a:effectLst/>
                      </a:endParaRPr>
                    </a:p>
                  </a:txBody>
                  <a:tcPr marL="58838" marR="58838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4878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32415141"/>
              </p:ext>
            </p:extLst>
          </p:nvPr>
        </p:nvGraphicFramePr>
        <p:xfrm>
          <a:off x="755576" y="1484784"/>
          <a:ext cx="7632848" cy="4709910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2543564"/>
                <a:gridCol w="2544642"/>
                <a:gridCol w="2544642"/>
              </a:tblGrid>
              <a:tr h="386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cap="small" dirty="0">
                          <a:effectLst/>
                        </a:rPr>
                        <a:t>acontecimento</a:t>
                      </a:r>
                      <a:endParaRPr lang="pt-P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cap="small" dirty="0">
                          <a:effectLst/>
                        </a:rPr>
                        <a:t>protagonistas</a:t>
                      </a:r>
                      <a:endParaRPr lang="pt-P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cap="small" dirty="0" smtClean="0">
                          <a:effectLst/>
                        </a:rPr>
                        <a:t>data</a:t>
                      </a:r>
                      <a:endParaRPr lang="pt-P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</a:tr>
              <a:tr h="373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</a:rPr>
                        <a:t> </a:t>
                      </a:r>
                      <a:r>
                        <a:rPr lang="pt-PT" sz="1800" dirty="0" smtClean="0">
                          <a:effectLst/>
                        </a:rPr>
                        <a:t>Passagem</a:t>
                      </a:r>
                      <a:r>
                        <a:rPr lang="pt-PT" sz="1800" baseline="0" dirty="0" smtClean="0">
                          <a:effectLst/>
                        </a:rPr>
                        <a:t> do</a:t>
                      </a:r>
                      <a:r>
                        <a:rPr lang="pt-PT" sz="1800" dirty="0" smtClean="0">
                          <a:effectLst/>
                        </a:rPr>
                        <a:t> </a:t>
                      </a:r>
                      <a:r>
                        <a:rPr lang="pt-PT" sz="1800" dirty="0">
                          <a:effectLst/>
                        </a:rPr>
                        <a:t>Cabo das </a:t>
                      </a:r>
                      <a:r>
                        <a:rPr lang="pt-PT" sz="1800" dirty="0" smtClean="0">
                          <a:effectLst/>
                        </a:rPr>
                        <a:t>Tormentas</a:t>
                      </a:r>
                      <a:endParaRPr lang="pt-P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pt-PT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effectLst/>
                        </a:rPr>
                        <a:t>1487</a:t>
                      </a:r>
                      <a:endParaRPr lang="pt-PT" sz="1800" dirty="0">
                        <a:effectLst/>
                      </a:endParaRPr>
                    </a:p>
                  </a:txBody>
                  <a:tcPr marL="58838" marR="58838" marT="0" marB="0" anchor="ctr"/>
                </a:tc>
              </a:tr>
              <a:tr h="373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pt-PT" sz="1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</a:rPr>
                        <a:t> </a:t>
                      </a:r>
                      <a:r>
                        <a:rPr lang="pt-PT" sz="1800" dirty="0" smtClean="0">
                          <a:effectLst/>
                        </a:rPr>
                        <a:t>Vasco </a:t>
                      </a:r>
                      <a:r>
                        <a:rPr lang="pt-PT" sz="1800" dirty="0">
                          <a:effectLst/>
                        </a:rPr>
                        <a:t>da Gama </a:t>
                      </a:r>
                      <a:endParaRPr lang="pt-P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effectLst/>
                        </a:rPr>
                        <a:t>1498</a:t>
                      </a:r>
                      <a:endParaRPr lang="pt-PT" sz="1800" dirty="0">
                        <a:effectLst/>
                      </a:endParaRPr>
                    </a:p>
                  </a:txBody>
                  <a:tcPr marL="58838" marR="58838" marT="0" marB="0" anchor="ctr"/>
                </a:tc>
              </a:tr>
              <a:tr h="373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</a:rPr>
                        <a:t> </a:t>
                      </a:r>
                      <a:r>
                        <a:rPr lang="pt-PT" sz="1800" dirty="0" smtClean="0">
                          <a:effectLst/>
                        </a:rPr>
                        <a:t>Descoberta </a:t>
                      </a:r>
                      <a:r>
                        <a:rPr lang="pt-PT" sz="1800" dirty="0">
                          <a:effectLst/>
                        </a:rPr>
                        <a:t>do Brasil</a:t>
                      </a:r>
                      <a:endParaRPr lang="pt-P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</a:rPr>
                        <a:t> </a:t>
                      </a:r>
                      <a:r>
                        <a:rPr lang="pt-PT" sz="1800" dirty="0" smtClean="0">
                          <a:effectLst/>
                        </a:rPr>
                        <a:t>Pedro </a:t>
                      </a:r>
                      <a:r>
                        <a:rPr lang="pt-PT" sz="1800" dirty="0">
                          <a:effectLst/>
                        </a:rPr>
                        <a:t>Álvares Cabral</a:t>
                      </a:r>
                      <a:endParaRPr lang="pt-P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pt-PT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8838" marR="58838" marT="0" marB="0" anchor="ctr"/>
                </a:tc>
              </a:tr>
              <a:tr h="373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</a:rPr>
                        <a:t> </a:t>
                      </a:r>
                      <a:r>
                        <a:rPr lang="pt-PT" sz="1800" dirty="0" smtClean="0">
                          <a:effectLst/>
                        </a:rPr>
                        <a:t>Circum-navegação</a:t>
                      </a:r>
                      <a:endParaRPr lang="pt-P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pt-PT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effectLst/>
                        </a:rPr>
                        <a:t>1519</a:t>
                      </a:r>
                      <a:endParaRPr lang="pt-PT" sz="1800" dirty="0">
                        <a:effectLst/>
                      </a:endParaRPr>
                    </a:p>
                  </a:txBody>
                  <a:tcPr marL="58838" marR="58838" marT="0" marB="0" anchor="ctr"/>
                </a:tc>
              </a:tr>
              <a:tr h="373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solidFill>
                            <a:srgbClr val="00B0F0"/>
                          </a:solidFill>
                          <a:effectLst/>
                        </a:rPr>
                        <a:t> </a:t>
                      </a:r>
                      <a:r>
                        <a:rPr lang="pt-PT" sz="1800" dirty="0" smtClean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pt-PT" sz="1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effectLst/>
                        </a:rPr>
                        <a:t>D</a:t>
                      </a:r>
                      <a:r>
                        <a:rPr lang="pt-PT" sz="1800" dirty="0">
                          <a:effectLst/>
                        </a:rPr>
                        <a:t>. Sebastião (desaparece)</a:t>
                      </a:r>
                      <a:endParaRPr lang="pt-P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effectLst/>
                        </a:rPr>
                        <a:t>1578</a:t>
                      </a:r>
                      <a:endParaRPr lang="pt-PT" sz="1800" dirty="0">
                        <a:effectLst/>
                      </a:endParaRPr>
                    </a:p>
                  </a:txBody>
                  <a:tcPr marL="58838" marR="58838" marT="0" marB="0" anchor="ctr"/>
                </a:tc>
              </a:tr>
              <a:tr h="373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</a:rPr>
                        <a:t> </a:t>
                      </a:r>
                      <a:r>
                        <a:rPr lang="pt-PT" sz="1800" dirty="0" smtClean="0">
                          <a:effectLst/>
                        </a:rPr>
                        <a:t>Invasão </a:t>
                      </a:r>
                      <a:r>
                        <a:rPr lang="pt-PT" sz="1800" dirty="0">
                          <a:effectLst/>
                        </a:rPr>
                        <a:t>dos </a:t>
                      </a:r>
                      <a:r>
                        <a:rPr lang="pt-PT" sz="1800" dirty="0" smtClean="0">
                          <a:effectLst/>
                        </a:rPr>
                        <a:t>Espanhóis</a:t>
                      </a:r>
                      <a:endParaRPr lang="pt-P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effectLst/>
                        </a:rPr>
                        <a:t>Filipe </a:t>
                      </a:r>
                      <a:r>
                        <a:rPr lang="pt-PT" sz="1800" dirty="0">
                          <a:effectLst/>
                        </a:rPr>
                        <a:t>II de Espanha</a:t>
                      </a:r>
                      <a:endParaRPr lang="pt-P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13</a:t>
                      </a:r>
                      <a:endParaRPr lang="pt-PT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8838" marR="58838" marT="0" marB="0" anchor="ctr"/>
                </a:tc>
              </a:tr>
              <a:tr h="928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solidFill>
                            <a:srgbClr val="FF0000"/>
                          </a:solidFill>
                          <a:effectLst/>
                        </a:rPr>
                        <a:t>14</a:t>
                      </a:r>
                      <a:endParaRPr lang="pt-PT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</a:rPr>
                        <a:t> </a:t>
                      </a:r>
                      <a:r>
                        <a:rPr lang="pt-PT" sz="1800" dirty="0" smtClean="0">
                          <a:effectLst/>
                        </a:rPr>
                        <a:t>D</a:t>
                      </a:r>
                      <a:r>
                        <a:rPr lang="pt-PT" sz="1800" dirty="0">
                          <a:effectLst/>
                        </a:rPr>
                        <a:t>. </a:t>
                      </a:r>
                      <a:r>
                        <a:rPr lang="pt-PT" sz="1800" dirty="0" smtClean="0">
                          <a:effectLst/>
                        </a:rPr>
                        <a:t>João, </a:t>
                      </a:r>
                      <a:r>
                        <a:rPr lang="pt-PT" sz="1800" dirty="0">
                          <a:effectLst/>
                        </a:rPr>
                        <a:t>duque de Bragança, alguns nobres e o povo</a:t>
                      </a:r>
                      <a:endParaRPr lang="pt-P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</a:rPr>
                        <a:t> </a:t>
                      </a:r>
                      <a:r>
                        <a:rPr lang="pt-PT" sz="1800" dirty="0" smtClean="0">
                          <a:effectLst/>
                        </a:rPr>
                        <a:t>1640</a:t>
                      </a:r>
                      <a:endParaRPr lang="pt-PT" sz="1800" dirty="0">
                        <a:effectLst/>
                      </a:endParaRPr>
                    </a:p>
                  </a:txBody>
                  <a:tcPr marL="58838" marR="58838" marT="0" marB="0" anchor="ctr"/>
                </a:tc>
              </a:tr>
              <a:tr h="373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700" dirty="0">
                          <a:effectLst/>
                        </a:rPr>
                        <a:t> </a:t>
                      </a:r>
                      <a:endParaRPr lang="pt-PT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Proclamação da República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700" dirty="0">
                          <a:effectLst/>
                        </a:rPr>
                        <a:t> </a:t>
                      </a:r>
                      <a:endParaRPr lang="pt-P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 </a:t>
                      </a:r>
                      <a:r>
                        <a:rPr lang="pt-PT" sz="1800" kern="1200" dirty="0" smtClean="0">
                          <a:effectLst/>
                        </a:rPr>
                        <a:t>José </a:t>
                      </a:r>
                      <a:r>
                        <a:rPr lang="pt-PT" sz="1800" kern="1200" dirty="0">
                          <a:effectLst/>
                        </a:rPr>
                        <a:t>Relvas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Machado Leão</a:t>
                      </a:r>
                      <a:endParaRPr lang="pt-PT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pt-PT" sz="18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15</a:t>
                      </a:r>
                      <a:endParaRPr lang="pt-PT" sz="1800" b="1" kern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CaixaDeTexto 13"/>
          <p:cNvSpPr txBox="1"/>
          <p:nvPr/>
        </p:nvSpPr>
        <p:spPr>
          <a:xfrm>
            <a:off x="600695" y="930906"/>
            <a:ext cx="3467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FF0000"/>
                </a:solidFill>
              </a:rPr>
              <a:t>2</a:t>
            </a:r>
            <a:r>
              <a:rPr lang="pt-PT" sz="2000" b="1" dirty="0" smtClean="0">
                <a:solidFill>
                  <a:srgbClr val="FF0000"/>
                </a:solidFill>
              </a:rPr>
              <a:t> – </a:t>
            </a:r>
            <a:r>
              <a:rPr lang="pt-PT" sz="2000" dirty="0" smtClean="0"/>
              <a:t>Completa a tabela.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xmlns="" val="22542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ângulo 5"/>
          <p:cNvSpPr/>
          <p:nvPr/>
        </p:nvSpPr>
        <p:spPr>
          <a:xfrm>
            <a:off x="683568" y="1501333"/>
            <a:ext cx="77048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2200" dirty="0"/>
              <a:t>M</a:t>
            </a:r>
            <a:r>
              <a:rPr lang="pt-PT" sz="2200" dirty="0" smtClean="0"/>
              <a:t>uitos </a:t>
            </a:r>
            <a:r>
              <a:rPr lang="pt-PT" sz="2200" dirty="0"/>
              <a:t>portugueses </a:t>
            </a:r>
            <a:r>
              <a:rPr lang="pt-PT" sz="2200" dirty="0" smtClean="0"/>
              <a:t>insatisfeitos com a forma como o país era governado e as suas condições de vida. </a:t>
            </a:r>
          </a:p>
        </p:txBody>
      </p:sp>
      <p:sp>
        <p:nvSpPr>
          <p:cNvPr id="2" name="Rectangle 1"/>
          <p:cNvSpPr/>
          <p:nvPr/>
        </p:nvSpPr>
        <p:spPr>
          <a:xfrm>
            <a:off x="2483768" y="836712"/>
            <a:ext cx="46740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pt-PT" sz="3200" b="1" dirty="0">
                <a:solidFill>
                  <a:srgbClr val="FF0000"/>
                </a:solidFill>
              </a:rPr>
              <a:t>Da Monarquia à República</a:t>
            </a:r>
          </a:p>
        </p:txBody>
      </p:sp>
      <p:sp>
        <p:nvSpPr>
          <p:cNvPr id="3" name="Rectangle 2"/>
          <p:cNvSpPr/>
          <p:nvPr/>
        </p:nvSpPr>
        <p:spPr>
          <a:xfrm>
            <a:off x="683568" y="4005064"/>
            <a:ext cx="756084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2100" dirty="0" smtClean="0"/>
              <a:t>No </a:t>
            </a:r>
            <a:r>
              <a:rPr lang="pt-PT" sz="2100" dirty="0"/>
              <a:t>dia 1 de fevereiro de 1908, o rei D. Carlos e o seu filho, D. Luís Filipe, </a:t>
            </a:r>
            <a:r>
              <a:rPr lang="pt-PT" sz="2100" dirty="0" smtClean="0"/>
              <a:t>foram </a:t>
            </a:r>
            <a:r>
              <a:rPr lang="pt-PT" sz="2100" dirty="0"/>
              <a:t>assassinados (regicídio). </a:t>
            </a:r>
            <a:r>
              <a:rPr lang="pt-PT" sz="2100" dirty="0" smtClean="0"/>
              <a:t>Sucedeu-lhe </a:t>
            </a:r>
            <a:r>
              <a:rPr lang="pt-PT" sz="2100" dirty="0"/>
              <a:t>D. Manuel II, seu segundo filho.</a:t>
            </a:r>
          </a:p>
        </p:txBody>
      </p:sp>
      <p:sp>
        <p:nvSpPr>
          <p:cNvPr id="7" name="Seta para baixo 8"/>
          <p:cNvSpPr/>
          <p:nvPr/>
        </p:nvSpPr>
        <p:spPr>
          <a:xfrm>
            <a:off x="3923928" y="2342055"/>
            <a:ext cx="244882" cy="4318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ctangle 4"/>
          <p:cNvSpPr/>
          <p:nvPr/>
        </p:nvSpPr>
        <p:spPr>
          <a:xfrm>
            <a:off x="570928" y="2828836"/>
            <a:ext cx="8280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100" dirty="0"/>
              <a:t>E</a:t>
            </a:r>
            <a:r>
              <a:rPr lang="pt-PT" sz="2100" dirty="0" smtClean="0"/>
              <a:t>ra urgente que </a:t>
            </a:r>
            <a:r>
              <a:rPr lang="pt-PT" sz="2100" dirty="0"/>
              <a:t>a Monarquia fosse substituída por uma República </a:t>
            </a:r>
            <a:endParaRPr lang="pt-PT" sz="2100" dirty="0" smtClean="0"/>
          </a:p>
          <a:p>
            <a:r>
              <a:rPr lang="pt-PT" sz="2100" dirty="0" smtClean="0"/>
              <a:t>(</a:t>
            </a:r>
            <a:r>
              <a:rPr lang="pt-PT" sz="2100" dirty="0"/>
              <a:t>forma de governo em que o chefe de Estado é escolhido pelos cidadãos). </a:t>
            </a:r>
          </a:p>
        </p:txBody>
      </p:sp>
      <p:sp>
        <p:nvSpPr>
          <p:cNvPr id="8" name="Seta para baixo 8"/>
          <p:cNvSpPr/>
          <p:nvPr/>
        </p:nvSpPr>
        <p:spPr>
          <a:xfrm>
            <a:off x="3923928" y="3573225"/>
            <a:ext cx="244882" cy="4318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Seta para baixo 8"/>
          <p:cNvSpPr/>
          <p:nvPr/>
        </p:nvSpPr>
        <p:spPr>
          <a:xfrm>
            <a:off x="3923928" y="4941272"/>
            <a:ext cx="244882" cy="4318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ctangle 9"/>
          <p:cNvSpPr/>
          <p:nvPr/>
        </p:nvSpPr>
        <p:spPr>
          <a:xfrm>
            <a:off x="724766" y="5475504"/>
            <a:ext cx="79104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2100" dirty="0" smtClean="0"/>
              <a:t>Portugal - dividido entre os defensores da Monarquia e os defensores da República.</a:t>
            </a:r>
            <a:endParaRPr lang="pt-PT" sz="2100" dirty="0"/>
          </a:p>
        </p:txBody>
      </p:sp>
    </p:spTree>
    <p:extLst>
      <p:ext uri="{BB962C8B-B14F-4D97-AF65-F5344CB8AC3E}">
        <p14:creationId xmlns:p14="http://schemas.microsoft.com/office/powerpoint/2010/main" xmlns="" val="389927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7" grpId="0" animBg="1"/>
      <p:bldP spid="5" grpId="0"/>
      <p:bldP spid="8" grpId="0" animBg="1"/>
      <p:bldP spid="9" grpId="0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2"/>
          <p:cNvSpPr/>
          <p:nvPr/>
        </p:nvSpPr>
        <p:spPr>
          <a:xfrm>
            <a:off x="758622" y="1704003"/>
            <a:ext cx="73675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sz="2200" b="1" dirty="0" smtClean="0"/>
              <a:t>5 </a:t>
            </a:r>
            <a:r>
              <a:rPr lang="pt-PT" sz="2200" b="1" dirty="0"/>
              <a:t>de Outubro de </a:t>
            </a:r>
            <a:r>
              <a:rPr lang="pt-PT" sz="2200" b="1" dirty="0" smtClean="0"/>
              <a:t>1910</a:t>
            </a:r>
            <a:r>
              <a:rPr lang="pt-PT" sz="2200" dirty="0" smtClean="0"/>
              <a:t> - revolução </a:t>
            </a:r>
            <a:r>
              <a:rPr lang="pt-PT" sz="2200" dirty="0"/>
              <a:t>vencida pelos </a:t>
            </a:r>
            <a:r>
              <a:rPr lang="pt-PT" sz="2200" dirty="0" smtClean="0"/>
              <a:t>republicanos (defensores república).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507" y="3977070"/>
            <a:ext cx="2737381" cy="2234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0837" y="3968786"/>
            <a:ext cx="1678902" cy="2276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64881" y="5688237"/>
            <a:ext cx="2663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Manuel de Arriaga </a:t>
            </a:r>
            <a:r>
              <a:rPr lang="pt-PT" sz="1400" dirty="0" smtClean="0"/>
              <a:t>-  </a:t>
            </a:r>
            <a:r>
              <a:rPr lang="pt-PT" sz="1400" dirty="0"/>
              <a:t>primeiro </a:t>
            </a:r>
            <a:r>
              <a:rPr lang="pt-PT" sz="1400" dirty="0" smtClean="0"/>
              <a:t>Presidente </a:t>
            </a:r>
            <a:r>
              <a:rPr lang="pt-PT" sz="1400" dirty="0"/>
              <a:t>da </a:t>
            </a:r>
            <a:r>
              <a:rPr lang="pt-PT" sz="1400" dirty="0" smtClean="0"/>
              <a:t>República.</a:t>
            </a:r>
            <a:endParaRPr lang="pt-PT" sz="1400" dirty="0"/>
          </a:p>
        </p:txBody>
      </p:sp>
      <p:sp>
        <p:nvSpPr>
          <p:cNvPr id="7" name="CaixaDeTexto 3"/>
          <p:cNvSpPr txBox="1"/>
          <p:nvPr/>
        </p:nvSpPr>
        <p:spPr>
          <a:xfrm>
            <a:off x="2402625" y="665584"/>
            <a:ext cx="38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República </a:t>
            </a:r>
          </a:p>
          <a:p>
            <a:pPr algn="ctr"/>
            <a:r>
              <a:rPr lang="pt-PT" sz="1600" dirty="0" smtClean="0"/>
              <a:t>(1910-1926)</a:t>
            </a:r>
            <a:endParaRPr lang="pt-PT" sz="1600" dirty="0"/>
          </a:p>
        </p:txBody>
      </p:sp>
      <p:sp>
        <p:nvSpPr>
          <p:cNvPr id="5" name="Rectangle 4"/>
          <p:cNvSpPr/>
          <p:nvPr/>
        </p:nvSpPr>
        <p:spPr>
          <a:xfrm>
            <a:off x="3059832" y="2520562"/>
            <a:ext cx="4597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b="1" dirty="0" smtClean="0"/>
              <a:t>Implantação da República </a:t>
            </a:r>
            <a:r>
              <a:rPr lang="pt-PT" b="1" dirty="0"/>
              <a:t>em Portugal. </a:t>
            </a:r>
          </a:p>
        </p:txBody>
      </p:sp>
      <p:sp>
        <p:nvSpPr>
          <p:cNvPr id="9" name="Seta para baixo 8"/>
          <p:cNvSpPr/>
          <p:nvPr/>
        </p:nvSpPr>
        <p:spPr>
          <a:xfrm>
            <a:off x="4776570" y="2088723"/>
            <a:ext cx="244882" cy="4318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ctangle 9"/>
          <p:cNvSpPr/>
          <p:nvPr/>
        </p:nvSpPr>
        <p:spPr>
          <a:xfrm>
            <a:off x="902746" y="3294236"/>
            <a:ext cx="7992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dirty="0"/>
              <a:t>O</a:t>
            </a:r>
            <a:r>
              <a:rPr lang="pt-PT" dirty="0" smtClean="0"/>
              <a:t> </a:t>
            </a:r>
            <a:r>
              <a:rPr lang="pt-PT" dirty="0"/>
              <a:t>Chefe de Estado </a:t>
            </a:r>
            <a:r>
              <a:rPr lang="pt-PT" dirty="0" smtClean="0"/>
              <a:t>deixou </a:t>
            </a:r>
            <a:r>
              <a:rPr lang="pt-PT" dirty="0"/>
              <a:t>de ser o </a:t>
            </a:r>
            <a:r>
              <a:rPr lang="pt-PT" dirty="0" smtClean="0"/>
              <a:t>rei e passou a </a:t>
            </a:r>
            <a:r>
              <a:rPr lang="pt-PT" dirty="0"/>
              <a:t>ser o Presidente da República.</a:t>
            </a:r>
          </a:p>
        </p:txBody>
      </p:sp>
      <p:sp>
        <p:nvSpPr>
          <p:cNvPr id="11" name="Seta para baixo 8"/>
          <p:cNvSpPr/>
          <p:nvPr/>
        </p:nvSpPr>
        <p:spPr>
          <a:xfrm>
            <a:off x="4776570" y="2889894"/>
            <a:ext cx="244882" cy="4318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37816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5" grpId="0"/>
      <p:bldP spid="9" grpId="0" animBg="1"/>
      <p:bldP spid="10" grpId="0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539552" y="1520537"/>
            <a:ext cx="8136903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2200" dirty="0" smtClean="0"/>
              <a:t>Primeiros </a:t>
            </a:r>
            <a:r>
              <a:rPr lang="pt-PT" sz="2200" dirty="0"/>
              <a:t>anos da </a:t>
            </a:r>
            <a:r>
              <a:rPr lang="pt-PT" sz="2200" dirty="0" smtClean="0"/>
              <a:t>República - </a:t>
            </a:r>
            <a:r>
              <a:rPr lang="pt-PT" sz="2200" dirty="0"/>
              <a:t>Portugal teve muitos </a:t>
            </a:r>
            <a:r>
              <a:rPr lang="pt-PT" sz="2200" dirty="0" smtClean="0"/>
              <a:t>governos de curta duração. Portugueses descontentes - muitas revoltas.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pt-PT" sz="800" dirty="0" smtClean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2200" dirty="0" smtClean="0"/>
              <a:t>Em </a:t>
            </a:r>
            <a:r>
              <a:rPr lang="pt-PT" sz="2200" b="1" dirty="0" smtClean="0"/>
              <a:t>1926</a:t>
            </a:r>
            <a:r>
              <a:rPr lang="pt-PT" sz="2200" dirty="0"/>
              <a:t> </a:t>
            </a:r>
            <a:r>
              <a:rPr lang="pt-PT" sz="2200" dirty="0" smtClean="0"/>
              <a:t>- golpe </a:t>
            </a:r>
            <a:r>
              <a:rPr lang="pt-PT" sz="2200" dirty="0"/>
              <a:t>militar </a:t>
            </a:r>
            <a:r>
              <a:rPr lang="pt-PT" sz="2200" dirty="0" smtClean="0"/>
              <a:t> - que </a:t>
            </a:r>
            <a:r>
              <a:rPr lang="pt-PT" sz="2200" dirty="0"/>
              <a:t>acabou com o regime democrático </a:t>
            </a:r>
            <a:r>
              <a:rPr lang="pt-PT" sz="2200" dirty="0" smtClean="0"/>
              <a:t>republicano. </a:t>
            </a:r>
            <a:r>
              <a:rPr lang="pt-PT" sz="2200" dirty="0"/>
              <a:t>I</a:t>
            </a:r>
            <a:r>
              <a:rPr lang="pt-PT" sz="2200" dirty="0" smtClean="0"/>
              <a:t>nstauraram </a:t>
            </a:r>
            <a:r>
              <a:rPr lang="pt-PT" sz="2200" dirty="0"/>
              <a:t>uma </a:t>
            </a:r>
            <a:r>
              <a:rPr lang="pt-PT" sz="2200" b="1" dirty="0" smtClean="0"/>
              <a:t>ditadura militar</a:t>
            </a:r>
            <a:r>
              <a:rPr lang="pt-PT" sz="2200" dirty="0" smtClean="0"/>
              <a:t>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pt-PT" sz="800" dirty="0" smtClean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2200" dirty="0" smtClean="0"/>
              <a:t>Em 1928</a:t>
            </a:r>
            <a:r>
              <a:rPr lang="pt-PT" sz="2200" dirty="0"/>
              <a:t> </a:t>
            </a:r>
            <a:r>
              <a:rPr lang="pt-PT" sz="2200" dirty="0" smtClean="0"/>
              <a:t>-  general Carmona assumiu o cargo de Presidente da República e nomeou para ministro das Finanças António Oliveira Salazar.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2200" dirty="0" smtClean="0"/>
              <a:t>De</a:t>
            </a:r>
            <a:r>
              <a:rPr lang="pt-PT" sz="2200" dirty="0" smtClean="0">
                <a:solidFill>
                  <a:srgbClr val="FF0000"/>
                </a:solidFill>
              </a:rPr>
              <a:t> </a:t>
            </a:r>
            <a:r>
              <a:rPr lang="pt-PT" sz="2200" dirty="0" smtClean="0"/>
              <a:t>1932 a 1968 -</a:t>
            </a:r>
            <a:r>
              <a:rPr lang="pt-PT" sz="2200" b="1" dirty="0" smtClean="0"/>
              <a:t>Salazar</a:t>
            </a:r>
            <a:r>
              <a:rPr lang="pt-PT" sz="2200" dirty="0" smtClean="0"/>
              <a:t> foi nomeado </a:t>
            </a:r>
            <a:r>
              <a:rPr lang="pt-PT" sz="2200" b="1" dirty="0" smtClean="0"/>
              <a:t>chefe de Governo </a:t>
            </a:r>
            <a:r>
              <a:rPr lang="pt-PT" sz="2200" dirty="0" smtClean="0"/>
              <a:t>e instituiu o regime do </a:t>
            </a:r>
            <a:r>
              <a:rPr lang="pt-PT" sz="2200" b="1" dirty="0" smtClean="0"/>
              <a:t>Estado Novo</a:t>
            </a:r>
            <a:r>
              <a:rPr lang="pt-PT" sz="2200" dirty="0" smtClean="0"/>
              <a:t>, através de uma nova Constituição, reprimindo os direitos e as liberdades dos cidadãos.</a:t>
            </a:r>
            <a:endParaRPr lang="pt-PT" sz="2200" dirty="0"/>
          </a:p>
        </p:txBody>
      </p:sp>
      <p:sp>
        <p:nvSpPr>
          <p:cNvPr id="4" name="Seta para baixo 8"/>
          <p:cNvSpPr/>
          <p:nvPr/>
        </p:nvSpPr>
        <p:spPr>
          <a:xfrm>
            <a:off x="4834813" y="2301314"/>
            <a:ext cx="244882" cy="4318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Seta para baixo 8"/>
          <p:cNvSpPr/>
          <p:nvPr/>
        </p:nvSpPr>
        <p:spPr>
          <a:xfrm>
            <a:off x="4850951" y="3452336"/>
            <a:ext cx="244882" cy="4318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Seta para baixo 8"/>
          <p:cNvSpPr/>
          <p:nvPr/>
        </p:nvSpPr>
        <p:spPr>
          <a:xfrm>
            <a:off x="4842882" y="4797256"/>
            <a:ext cx="244882" cy="4318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CaixaDeTexto 3"/>
          <p:cNvSpPr txBox="1"/>
          <p:nvPr/>
        </p:nvSpPr>
        <p:spPr>
          <a:xfrm>
            <a:off x="2555776" y="662323"/>
            <a:ext cx="38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República </a:t>
            </a:r>
          </a:p>
          <a:p>
            <a:pPr algn="ctr"/>
            <a:r>
              <a:rPr lang="pt-PT" sz="1600" dirty="0" smtClean="0"/>
              <a:t>(1910-1926)</a:t>
            </a:r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xmlns="" val="153653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75656" y="692696"/>
            <a:ext cx="56886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Regime do Estado Novo</a:t>
            </a:r>
          </a:p>
          <a:p>
            <a:pPr algn="ctr"/>
            <a:r>
              <a:rPr lang="pt-PT" dirty="0" smtClean="0"/>
              <a:t>(1926-1974)</a:t>
            </a:r>
            <a:endParaRPr lang="pt-PT" dirty="0"/>
          </a:p>
        </p:txBody>
      </p:sp>
      <p:sp>
        <p:nvSpPr>
          <p:cNvPr id="3" name="Rectângulo 2"/>
          <p:cNvSpPr/>
          <p:nvPr/>
        </p:nvSpPr>
        <p:spPr>
          <a:xfrm>
            <a:off x="755576" y="1916832"/>
            <a:ext cx="76328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2200" dirty="0" smtClean="0"/>
              <a:t>Durante o regime do </a:t>
            </a:r>
            <a:r>
              <a:rPr lang="pt-PT" sz="2200" b="1" dirty="0" smtClean="0"/>
              <a:t>Estado Novo</a:t>
            </a:r>
            <a:r>
              <a:rPr lang="pt-PT" sz="2200" dirty="0" smtClean="0"/>
              <a:t>, Portugal viveu numa </a:t>
            </a:r>
            <a:r>
              <a:rPr lang="pt-PT" sz="2200" b="1" dirty="0" smtClean="0"/>
              <a:t>ditadura</a:t>
            </a:r>
            <a:r>
              <a:rPr lang="pt-PT" sz="2200" dirty="0" smtClean="0"/>
              <a:t>. </a:t>
            </a:r>
            <a:endParaRPr lang="pt-PT" sz="2200" dirty="0"/>
          </a:p>
        </p:txBody>
      </p:sp>
      <p:sp>
        <p:nvSpPr>
          <p:cNvPr id="5" name="Rectangle 4"/>
          <p:cNvSpPr/>
          <p:nvPr/>
        </p:nvSpPr>
        <p:spPr>
          <a:xfrm>
            <a:off x="3419872" y="2852936"/>
            <a:ext cx="4572000" cy="26314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2100" dirty="0" smtClean="0"/>
              <a:t>Não havia: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2100" dirty="0" smtClean="0"/>
              <a:t>- democracia;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2100" dirty="0" smtClean="0"/>
              <a:t>- liberdade </a:t>
            </a:r>
            <a:r>
              <a:rPr lang="pt-PT" sz="2100" dirty="0"/>
              <a:t>de </a:t>
            </a:r>
            <a:r>
              <a:rPr lang="pt-PT" sz="2100" dirty="0" smtClean="0"/>
              <a:t>voto;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2100" dirty="0" smtClean="0"/>
              <a:t>- liberdade </a:t>
            </a:r>
            <a:r>
              <a:rPr lang="pt-PT" sz="2100" dirty="0"/>
              <a:t>de </a:t>
            </a:r>
            <a:r>
              <a:rPr lang="pt-PT" sz="2100" dirty="0" smtClean="0"/>
              <a:t>expressão;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2100" dirty="0" smtClean="0"/>
              <a:t>- partidos políticos. </a:t>
            </a:r>
            <a:endParaRPr lang="pt-PT" sz="2100" dirty="0"/>
          </a:p>
        </p:txBody>
      </p:sp>
      <p:sp>
        <p:nvSpPr>
          <p:cNvPr id="6" name="Seta para baixo 8"/>
          <p:cNvSpPr/>
          <p:nvPr/>
        </p:nvSpPr>
        <p:spPr>
          <a:xfrm>
            <a:off x="3888450" y="2347719"/>
            <a:ext cx="244882" cy="4318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ctangle 6"/>
          <p:cNvSpPr/>
          <p:nvPr/>
        </p:nvSpPr>
        <p:spPr>
          <a:xfrm>
            <a:off x="467544" y="5711664"/>
            <a:ext cx="85689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2000" dirty="0" smtClean="0"/>
              <a:t>Os </a:t>
            </a:r>
            <a:r>
              <a:rPr lang="pt-PT" sz="2000" dirty="0"/>
              <a:t>cidadãos que de alguma forma se opunham à </a:t>
            </a:r>
            <a:r>
              <a:rPr lang="pt-PT" sz="2000" dirty="0" smtClean="0"/>
              <a:t>ditadura </a:t>
            </a:r>
            <a:r>
              <a:rPr lang="pt-PT" sz="2000" dirty="0"/>
              <a:t>eram perseguidos.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248" y="2453959"/>
            <a:ext cx="1623244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298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331640" y="626525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Antes da formação de Portugal</a:t>
            </a:r>
            <a:endParaRPr lang="pt-PT" sz="3200" b="1" dirty="0">
              <a:solidFill>
                <a:srgbClr val="FF0000"/>
              </a:solidFill>
            </a:endParaRPr>
          </a:p>
        </p:txBody>
      </p:sp>
      <p:sp>
        <p:nvSpPr>
          <p:cNvPr id="3" name="Rectângulo 2"/>
          <p:cNvSpPr/>
          <p:nvPr/>
        </p:nvSpPr>
        <p:spPr>
          <a:xfrm>
            <a:off x="755576" y="1268760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dirty="0"/>
              <a:t>Há milhares de anos, a Península Ibérica, onde hoje se situa </a:t>
            </a:r>
            <a:r>
              <a:rPr lang="pt-PT" sz="2200" dirty="0" smtClean="0"/>
              <a:t>Portugal </a:t>
            </a:r>
            <a:r>
              <a:rPr lang="pt-PT" sz="2200" dirty="0"/>
              <a:t>e Espanha, foi habitada por vários </a:t>
            </a:r>
            <a:r>
              <a:rPr lang="pt-PT" sz="2200" dirty="0" smtClean="0"/>
              <a:t>povos.</a:t>
            </a:r>
          </a:p>
          <a:p>
            <a:endParaRPr lang="pt-PT" sz="800" dirty="0" smtClean="0"/>
          </a:p>
          <a:p>
            <a:r>
              <a:rPr lang="pt-PT" sz="2200" dirty="0" smtClean="0"/>
              <a:t>Alguns desses povos eram nómadas, mas outros dependiam da agricultura para viver.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87525831"/>
              </p:ext>
            </p:extLst>
          </p:nvPr>
        </p:nvGraphicFramePr>
        <p:xfrm>
          <a:off x="774504" y="2924944"/>
          <a:ext cx="7668852" cy="31800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834426"/>
                <a:gridCol w="3834426"/>
              </a:tblGrid>
              <a:tr h="370840">
                <a:tc>
                  <a:txBody>
                    <a:bodyPr/>
                    <a:lstStyle/>
                    <a:p>
                      <a:r>
                        <a:rPr lang="pt-PT" dirty="0" smtClean="0"/>
                        <a:t>Comunidades </a:t>
                      </a:r>
                      <a:r>
                        <a:rPr lang="pt-PT" dirty="0" err="1" smtClean="0"/>
                        <a:t>recoletoras</a:t>
                      </a:r>
                      <a:endParaRPr lang="pt-PT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300" b="0" dirty="0" smtClean="0"/>
                        <a:t>(viviam dos alimentos que a terra lhes proporcionava)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Comunidades </a:t>
                      </a:r>
                      <a:r>
                        <a:rPr lang="pt-PT" dirty="0" err="1" smtClean="0"/>
                        <a:t>agropastoris</a:t>
                      </a:r>
                      <a:endParaRPr lang="pt-PT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300" b="0" dirty="0" smtClean="0"/>
                        <a:t>(começaram a produzir os próprios alimentos)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750" dirty="0" smtClean="0">
                          <a:solidFill>
                            <a:prstClr val="black"/>
                          </a:solidFill>
                        </a:rPr>
                        <a:t>Eram nómadas.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750" dirty="0" smtClean="0">
                          <a:solidFill>
                            <a:prstClr val="black"/>
                          </a:solidFill>
                        </a:rPr>
                        <a:t>Eram sedentários.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750" dirty="0" smtClean="0">
                          <a:solidFill>
                            <a:prstClr val="black"/>
                          </a:solidFill>
                        </a:rPr>
                        <a:t>Viviam da caça e da pesca.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750" dirty="0" smtClean="0">
                          <a:solidFill>
                            <a:prstClr val="black"/>
                          </a:solidFill>
                        </a:rPr>
                        <a:t>Domesticavam os animais e viviam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750" dirty="0" smtClean="0">
                          <a:solidFill>
                            <a:prstClr val="black"/>
                          </a:solidFill>
                        </a:rPr>
                        <a:t>da agricultura e da pastorícia.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750" dirty="0" smtClean="0">
                          <a:solidFill>
                            <a:prstClr val="black"/>
                          </a:solidFill>
                        </a:rPr>
                        <a:t>Abrigavam-se em grutas e cabanas.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750" dirty="0" smtClean="0">
                          <a:solidFill>
                            <a:prstClr val="black"/>
                          </a:solidFill>
                        </a:rPr>
                        <a:t>Construíram antas, dólmenes e menires.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750" dirty="0" smtClean="0">
                          <a:solidFill>
                            <a:prstClr val="black"/>
                          </a:solidFill>
                        </a:rPr>
                        <a:t>Cobriam o corpo com peles de animais.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750" dirty="0" smtClean="0">
                          <a:solidFill>
                            <a:prstClr val="black"/>
                          </a:solidFill>
                        </a:rPr>
                        <a:t>Inventaram a cerâmica, a tecelagem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750" dirty="0" smtClean="0">
                          <a:solidFill>
                            <a:prstClr val="black"/>
                          </a:solidFill>
                        </a:rPr>
                        <a:t>e a cestaria.</a:t>
                      </a:r>
                      <a:endParaRPr lang="pt-PT" sz="1750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Clr>
                          <a:srgbClr val="00B050"/>
                        </a:buClr>
                        <a:buFont typeface="Arial" pitchFamily="34" charset="0"/>
                        <a:buNone/>
                      </a:pPr>
                      <a:r>
                        <a:rPr lang="pt-PT" sz="1750" dirty="0" smtClean="0">
                          <a:solidFill>
                            <a:prstClr val="black"/>
                          </a:solidFill>
                        </a:rPr>
                        <a:t>Utilizavam instrumentos feitos </a:t>
                      </a:r>
                    </a:p>
                    <a:p>
                      <a:pPr marL="0" lvl="0" indent="0">
                        <a:buClr>
                          <a:srgbClr val="00B050"/>
                        </a:buClr>
                        <a:buFont typeface="Arial" pitchFamily="34" charset="0"/>
                        <a:buNone/>
                      </a:pPr>
                      <a:r>
                        <a:rPr lang="pt-PT" sz="1750" dirty="0" smtClean="0">
                          <a:solidFill>
                            <a:prstClr val="black"/>
                          </a:solidFill>
                        </a:rPr>
                        <a:t>de pedra, osso ou madeira.</a:t>
                      </a:r>
                      <a:endParaRPr lang="pt-PT" sz="1750" dirty="0">
                        <a:solidFill>
                          <a:prstClr val="black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750" dirty="0" smtClean="0">
                          <a:solidFill>
                            <a:prstClr val="black"/>
                          </a:solidFill>
                        </a:rPr>
                        <a:t>Conheceram o cobre, o bronze e o ferro.</a:t>
                      </a:r>
                    </a:p>
                    <a:p>
                      <a:endParaRPr lang="pt-PT" sz="1750" dirty="0"/>
                    </a:p>
                  </a:txBody>
                  <a:tcPr anchor="ctr">
                    <a:solidFill>
                      <a:schemeClr val="bg1">
                        <a:lumMod val="75000"/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8845" y="5174541"/>
            <a:ext cx="42493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dirty="0" smtClean="0"/>
              <a:t>Nessa </a:t>
            </a:r>
            <a:r>
              <a:rPr lang="pt-PT" dirty="0"/>
              <a:t>guerra, morreram muitos soldados </a:t>
            </a:r>
            <a:r>
              <a:rPr lang="pt-PT" dirty="0" smtClean="0"/>
              <a:t>portugueses</a:t>
            </a:r>
          </a:p>
        </p:txBody>
      </p:sp>
      <p:sp>
        <p:nvSpPr>
          <p:cNvPr id="5" name="Rectangle 4"/>
          <p:cNvSpPr/>
          <p:nvPr/>
        </p:nvSpPr>
        <p:spPr>
          <a:xfrm>
            <a:off x="901591" y="1988840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Em </a:t>
            </a:r>
            <a:r>
              <a:rPr lang="pt-PT" dirty="0" smtClean="0"/>
              <a:t>1961 - começou </a:t>
            </a:r>
            <a:r>
              <a:rPr lang="pt-PT" dirty="0"/>
              <a:t>a </a:t>
            </a:r>
            <a:r>
              <a:rPr lang="pt-PT" b="1" dirty="0"/>
              <a:t>guerra colonial </a:t>
            </a:r>
            <a:r>
              <a:rPr lang="pt-PT" dirty="0"/>
              <a:t>nas </a:t>
            </a:r>
            <a:r>
              <a:rPr lang="pt-PT" u="sng" dirty="0"/>
              <a:t>colónias </a:t>
            </a:r>
            <a:r>
              <a:rPr lang="pt-PT" u="sng" dirty="0" smtClean="0"/>
              <a:t>portuguesas</a:t>
            </a:r>
            <a:endParaRPr lang="pt-PT" u="sng" dirty="0"/>
          </a:p>
        </p:txBody>
      </p:sp>
      <p:sp>
        <p:nvSpPr>
          <p:cNvPr id="6" name="Rectangle 5"/>
          <p:cNvSpPr/>
          <p:nvPr/>
        </p:nvSpPr>
        <p:spPr>
          <a:xfrm>
            <a:off x="4860032" y="2939774"/>
            <a:ext cx="3707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(territórios ocupados pelos </a:t>
            </a:r>
            <a:r>
              <a:rPr lang="pt-PT" dirty="0" smtClean="0"/>
              <a:t>Portugueses </a:t>
            </a:r>
            <a:r>
              <a:rPr lang="pt-PT" dirty="0"/>
              <a:t>desde os Descobrimentos</a:t>
            </a:r>
            <a:r>
              <a:rPr lang="pt-PT" dirty="0" smtClean="0"/>
              <a:t>), </a:t>
            </a:r>
            <a:r>
              <a:rPr lang="pt-PT" dirty="0"/>
              <a:t>onde movimentos de libertação lutavam pela sua independência.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637463" y="2321467"/>
            <a:ext cx="0" cy="7206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ta para baixo 8"/>
          <p:cNvSpPr/>
          <p:nvPr/>
        </p:nvSpPr>
        <p:spPr>
          <a:xfrm>
            <a:off x="3359764" y="2321467"/>
            <a:ext cx="244882" cy="280849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Seta para baixo 8"/>
          <p:cNvSpPr/>
          <p:nvPr/>
        </p:nvSpPr>
        <p:spPr>
          <a:xfrm rot="16200000">
            <a:off x="5234159" y="5216845"/>
            <a:ext cx="244882" cy="561725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ctangle 9"/>
          <p:cNvSpPr/>
          <p:nvPr/>
        </p:nvSpPr>
        <p:spPr>
          <a:xfrm>
            <a:off x="5841635" y="5158484"/>
            <a:ext cx="22923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dirty="0"/>
              <a:t>a</a:t>
            </a:r>
            <a:r>
              <a:rPr lang="pt-PT" dirty="0" smtClean="0"/>
              <a:t>umentando o descontentamento dos portugueses</a:t>
            </a:r>
          </a:p>
        </p:txBody>
      </p:sp>
      <p:sp>
        <p:nvSpPr>
          <p:cNvPr id="11" name="CaixaDeTexto 3"/>
          <p:cNvSpPr txBox="1"/>
          <p:nvPr/>
        </p:nvSpPr>
        <p:spPr>
          <a:xfrm>
            <a:off x="1475656" y="692696"/>
            <a:ext cx="56886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Regime do Estado Novo</a:t>
            </a:r>
          </a:p>
          <a:p>
            <a:pPr algn="ctr"/>
            <a:r>
              <a:rPr lang="pt-PT" dirty="0" smtClean="0"/>
              <a:t>(1926-1974)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124494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 animBg="1"/>
      <p:bldP spid="7" grpId="0" animBg="1"/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547664" y="836712"/>
            <a:ext cx="56886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Revolução do 25 de </a:t>
            </a:r>
            <a:r>
              <a:rPr lang="pt-PT" sz="3200" b="1" dirty="0" err="1" smtClean="0">
                <a:solidFill>
                  <a:srgbClr val="FF0000"/>
                </a:solidFill>
              </a:rPr>
              <a:t>Abril</a:t>
            </a:r>
            <a:endParaRPr lang="pt-PT" sz="3200" b="1" dirty="0" smtClean="0">
              <a:solidFill>
                <a:srgbClr val="FF0000"/>
              </a:solidFill>
            </a:endParaRPr>
          </a:p>
          <a:p>
            <a:pPr algn="ctr"/>
            <a:r>
              <a:rPr lang="pt-PT" sz="1600" dirty="0" smtClean="0"/>
              <a:t>(1974)</a:t>
            </a:r>
            <a:endParaRPr lang="pt-PT" sz="1600" dirty="0"/>
          </a:p>
        </p:txBody>
      </p:sp>
      <p:sp>
        <p:nvSpPr>
          <p:cNvPr id="2" name="Rectângulo 1"/>
          <p:cNvSpPr/>
          <p:nvPr/>
        </p:nvSpPr>
        <p:spPr>
          <a:xfrm>
            <a:off x="744217" y="1916832"/>
            <a:ext cx="7632848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PT" sz="2200" dirty="0" smtClean="0"/>
              <a:t>A falta de liberdade</a:t>
            </a:r>
          </a:p>
          <a:p>
            <a:pPr>
              <a:spcBef>
                <a:spcPts val="600"/>
              </a:spcBef>
            </a:pPr>
            <a:r>
              <a:rPr lang="pt-PT" sz="2200" dirty="0" smtClean="0"/>
              <a:t>As </a:t>
            </a:r>
            <a:r>
              <a:rPr lang="pt-PT" sz="2200" dirty="0"/>
              <a:t>condições </a:t>
            </a:r>
            <a:r>
              <a:rPr lang="pt-PT" sz="2200" dirty="0" smtClean="0"/>
              <a:t>difíceis de vida</a:t>
            </a:r>
          </a:p>
          <a:p>
            <a:pPr>
              <a:spcBef>
                <a:spcPts val="600"/>
              </a:spcBef>
            </a:pPr>
            <a:r>
              <a:rPr lang="pt-PT" sz="2200" dirty="0" smtClean="0"/>
              <a:t>A repressão</a:t>
            </a:r>
          </a:p>
          <a:p>
            <a:pPr>
              <a:spcBef>
                <a:spcPts val="600"/>
              </a:spcBef>
            </a:pPr>
            <a:r>
              <a:rPr lang="pt-PT" sz="2200" dirty="0" smtClean="0"/>
              <a:t>A guerra colonial</a:t>
            </a:r>
            <a:endParaRPr lang="pt-PT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128" y="3832984"/>
            <a:ext cx="2955237" cy="21942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22905" y="4354378"/>
            <a:ext cx="31077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PT" dirty="0" smtClean="0"/>
              <a:t>Derrubou o </a:t>
            </a:r>
            <a:r>
              <a:rPr lang="pt-PT" dirty="0"/>
              <a:t>G</a:t>
            </a:r>
            <a:r>
              <a:rPr lang="pt-PT" dirty="0" smtClean="0"/>
              <a:t>overno </a:t>
            </a:r>
            <a:r>
              <a:rPr lang="pt-PT" dirty="0"/>
              <a:t>do </a:t>
            </a:r>
            <a:r>
              <a:rPr lang="pt-PT" dirty="0" smtClean="0"/>
              <a:t>Estado </a:t>
            </a:r>
            <a:r>
              <a:rPr lang="pt-PT" dirty="0"/>
              <a:t>Novo e pôs fim à </a:t>
            </a:r>
            <a:r>
              <a:rPr lang="pt-PT" dirty="0" smtClean="0"/>
              <a:t>ditadura</a:t>
            </a:r>
            <a:r>
              <a:rPr lang="pt-PT" dirty="0"/>
              <a:t>, instaurando a </a:t>
            </a:r>
            <a:r>
              <a:rPr lang="pt-PT" dirty="0" smtClean="0"/>
              <a:t>democracia </a:t>
            </a:r>
            <a:r>
              <a:rPr lang="pt-PT" dirty="0"/>
              <a:t>e a liberdade em </a:t>
            </a:r>
            <a:r>
              <a:rPr lang="pt-PT" dirty="0" smtClean="0"/>
              <a:t>Portugal</a:t>
            </a:r>
            <a:r>
              <a:rPr lang="pt-PT" dirty="0"/>
              <a:t>.</a:t>
            </a:r>
          </a:p>
        </p:txBody>
      </p:sp>
      <p:sp>
        <p:nvSpPr>
          <p:cNvPr id="6" name="Right Brace 5"/>
          <p:cNvSpPr/>
          <p:nvPr/>
        </p:nvSpPr>
        <p:spPr>
          <a:xfrm>
            <a:off x="3954499" y="1836582"/>
            <a:ext cx="468052" cy="1656184"/>
          </a:xfrm>
          <a:prstGeom prst="rightBrace">
            <a:avLst>
              <a:gd name="adj1" fmla="val 8333"/>
              <a:gd name="adj2" fmla="val 4949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ctangle 6"/>
          <p:cNvSpPr/>
          <p:nvPr/>
        </p:nvSpPr>
        <p:spPr>
          <a:xfrm>
            <a:off x="4643500" y="1749038"/>
            <a:ext cx="36724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/>
              <a:t>Levaram um </a:t>
            </a:r>
            <a:r>
              <a:rPr lang="pt-PT" dirty="0"/>
              <a:t>grupo de </a:t>
            </a:r>
            <a:r>
              <a:rPr lang="pt-PT" dirty="0" smtClean="0"/>
              <a:t>militares a  formar </a:t>
            </a:r>
            <a:r>
              <a:rPr lang="pt-PT" dirty="0"/>
              <a:t>o </a:t>
            </a:r>
            <a:r>
              <a:rPr lang="pt-PT" b="1" dirty="0"/>
              <a:t>Movimento das Forças Armadas </a:t>
            </a:r>
            <a:r>
              <a:rPr lang="pt-PT" dirty="0"/>
              <a:t>(MFA) e, no dia de </a:t>
            </a:r>
            <a:r>
              <a:rPr lang="pt-PT" b="1" dirty="0"/>
              <a:t>25 de abril de 1974</a:t>
            </a:r>
            <a:r>
              <a:rPr lang="pt-PT" dirty="0"/>
              <a:t>, este movimento levou a cabo uma revolução (a Revolução </a:t>
            </a:r>
          </a:p>
          <a:p>
            <a:r>
              <a:rPr lang="pt-PT" dirty="0"/>
              <a:t>dos Cravos</a:t>
            </a:r>
            <a:r>
              <a:rPr lang="pt-PT" dirty="0" smtClean="0"/>
              <a:t>).</a:t>
            </a:r>
            <a:endParaRPr lang="pt-PT" dirty="0"/>
          </a:p>
        </p:txBody>
      </p:sp>
      <p:sp>
        <p:nvSpPr>
          <p:cNvPr id="8" name="Seta para baixo 8"/>
          <p:cNvSpPr/>
          <p:nvPr/>
        </p:nvSpPr>
        <p:spPr>
          <a:xfrm>
            <a:off x="6231875" y="3594214"/>
            <a:ext cx="244882" cy="654313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70667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691680" y="620688"/>
            <a:ext cx="56886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Estado Democrático</a:t>
            </a:r>
          </a:p>
          <a:p>
            <a:pPr algn="ctr"/>
            <a:r>
              <a:rPr lang="pt-PT" sz="1600" dirty="0" smtClean="0"/>
              <a:t>(desde 1974)</a:t>
            </a:r>
            <a:endParaRPr lang="pt-PT" sz="1600" dirty="0"/>
          </a:p>
        </p:txBody>
      </p:sp>
      <p:sp>
        <p:nvSpPr>
          <p:cNvPr id="3" name="Rectângulo 2"/>
          <p:cNvSpPr/>
          <p:nvPr/>
        </p:nvSpPr>
        <p:spPr>
          <a:xfrm>
            <a:off x="611560" y="2492896"/>
            <a:ext cx="799288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sz="2000" dirty="0">
                <a:latin typeface="Calibri"/>
                <a:cs typeface="Calibri"/>
              </a:rPr>
              <a:t>−</a:t>
            </a:r>
            <a:r>
              <a:rPr lang="pt-PT" sz="2000" dirty="0" smtClean="0"/>
              <a:t> Instaurou-se </a:t>
            </a:r>
            <a:r>
              <a:rPr lang="pt-PT" sz="2000" dirty="0"/>
              <a:t>a democracia e a liberdade em Portugal. </a:t>
            </a:r>
            <a:endParaRPr lang="pt-PT" sz="20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sz="2000" dirty="0">
                <a:latin typeface="Calibri"/>
                <a:cs typeface="Calibri"/>
              </a:rPr>
              <a:t>−</a:t>
            </a:r>
            <a:r>
              <a:rPr lang="pt-PT" sz="2000" dirty="0" smtClean="0"/>
              <a:t> Acabou a guerra colonial</a:t>
            </a:r>
            <a:r>
              <a:rPr lang="pt-PT" sz="2000" dirty="0"/>
              <a:t>.</a:t>
            </a:r>
            <a:endParaRPr lang="pt-PT" sz="20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sz="2000" dirty="0">
                <a:latin typeface="Calibri"/>
                <a:cs typeface="Calibri"/>
              </a:rPr>
              <a:t>−</a:t>
            </a:r>
            <a:r>
              <a:rPr lang="pt-PT" sz="2000" dirty="0" smtClean="0"/>
              <a:t> Deu-se </a:t>
            </a:r>
            <a:r>
              <a:rPr lang="pt-PT" sz="2000" dirty="0"/>
              <a:t>a </a:t>
            </a:r>
            <a:r>
              <a:rPr lang="pt-PT" sz="2000" dirty="0" smtClean="0"/>
              <a:t>descolonização:  </a:t>
            </a:r>
            <a:r>
              <a:rPr lang="pt-PT" sz="2000" dirty="0"/>
              <a:t>as colónias tornaram-se países independentes. </a:t>
            </a:r>
            <a:endParaRPr lang="pt-PT" sz="20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sz="2000" dirty="0" smtClean="0">
                <a:latin typeface="Calibri"/>
                <a:cs typeface="Calibri"/>
              </a:rPr>
              <a:t>− </a:t>
            </a:r>
            <a:r>
              <a:rPr lang="pt-PT" sz="2000" dirty="0" smtClean="0"/>
              <a:t>Acabou a </a:t>
            </a:r>
            <a:r>
              <a:rPr lang="pt-PT" sz="2000" dirty="0"/>
              <a:t>censura </a:t>
            </a:r>
            <a:r>
              <a:rPr lang="pt-PT" sz="2000" dirty="0" smtClean="0"/>
              <a:t>e </a:t>
            </a:r>
            <a:r>
              <a:rPr lang="pt-PT" sz="2000" dirty="0"/>
              <a:t>os presos políticos foram libertados.</a:t>
            </a:r>
            <a:r>
              <a:rPr lang="pt-PT" sz="2000" cap="small" dirty="0"/>
              <a:t> </a:t>
            </a:r>
            <a:endParaRPr lang="pt-PT" sz="2000" cap="small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sz="2000" dirty="0">
                <a:latin typeface="Calibri"/>
                <a:cs typeface="Calibri"/>
              </a:rPr>
              <a:t>−</a:t>
            </a:r>
            <a:r>
              <a:rPr lang="pt-PT" sz="2000" dirty="0" smtClean="0"/>
              <a:t> Os </a:t>
            </a:r>
            <a:r>
              <a:rPr lang="pt-PT" sz="2000" dirty="0"/>
              <a:t>P</a:t>
            </a:r>
            <a:r>
              <a:rPr lang="pt-PT" sz="2000" dirty="0" smtClean="0"/>
              <a:t>ortugueses passaram a </a:t>
            </a:r>
            <a:r>
              <a:rPr lang="pt-PT" sz="2000" dirty="0"/>
              <a:t>poder formar partidos políticos,</a:t>
            </a:r>
            <a:r>
              <a:rPr lang="pt-PT" sz="2000" cap="small" dirty="0"/>
              <a:t> </a:t>
            </a:r>
            <a:r>
              <a:rPr lang="pt-PT" sz="2000" dirty="0"/>
              <a:t>a ter liberdade de expressão e liberdade de voto, podendo escolher os seus governantes. </a:t>
            </a:r>
            <a:endParaRPr lang="pt-PT" sz="20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sz="2000" dirty="0" smtClean="0">
                <a:latin typeface="Calibri"/>
                <a:cs typeface="Calibri"/>
              </a:rPr>
              <a:t>−</a:t>
            </a:r>
            <a:r>
              <a:rPr lang="pt-PT" sz="2000" dirty="0" smtClean="0"/>
              <a:t> O general António de Spínola foi designado Presidente da República, tendo sido substituído mais tarde pelo general Costa Gomes. </a:t>
            </a:r>
            <a:endParaRPr lang="pt-PT" sz="2000" dirty="0"/>
          </a:p>
        </p:txBody>
      </p:sp>
      <p:sp>
        <p:nvSpPr>
          <p:cNvPr id="2" name="Rectangle 1"/>
          <p:cNvSpPr/>
          <p:nvPr/>
        </p:nvSpPr>
        <p:spPr>
          <a:xfrm>
            <a:off x="590573" y="1772816"/>
            <a:ext cx="8134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000" dirty="0" smtClean="0"/>
              <a:t>Com a  </a:t>
            </a:r>
            <a:r>
              <a:rPr lang="pt-PT" sz="2000" b="1" dirty="0"/>
              <a:t>Revolução do 25 de </a:t>
            </a:r>
            <a:r>
              <a:rPr lang="pt-PT" sz="2000" b="1" dirty="0" err="1" smtClean="0"/>
              <a:t>Abril</a:t>
            </a:r>
            <a:r>
              <a:rPr lang="pt-PT" sz="2000" b="1" dirty="0" smtClean="0"/>
              <a:t> </a:t>
            </a:r>
            <a:r>
              <a:rPr lang="pt-PT" sz="2000" b="1" dirty="0"/>
              <a:t>de </a:t>
            </a:r>
            <a:r>
              <a:rPr lang="pt-PT" sz="2000" b="1" dirty="0" smtClean="0"/>
              <a:t>1974 </a:t>
            </a:r>
            <a:r>
              <a:rPr lang="pt-PT" sz="2000" dirty="0" smtClean="0"/>
              <a:t>houve várias </a:t>
            </a:r>
            <a:r>
              <a:rPr lang="pt-PT" sz="2000" b="1" dirty="0" smtClean="0"/>
              <a:t>mudanças positivas</a:t>
            </a:r>
            <a:r>
              <a:rPr lang="pt-PT" sz="2000" dirty="0" smtClean="0"/>
              <a:t>: 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xmlns="" val="368239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71600" y="702753"/>
            <a:ext cx="69127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Presidentes da República</a:t>
            </a:r>
          </a:p>
          <a:p>
            <a:pPr algn="ctr"/>
            <a:r>
              <a:rPr lang="pt-PT" sz="1600" dirty="0" smtClean="0"/>
              <a:t>(desde 1910)</a:t>
            </a:r>
            <a:endParaRPr lang="pt-PT" sz="1600" dirty="0"/>
          </a:p>
        </p:txBody>
      </p:sp>
      <p:sp>
        <p:nvSpPr>
          <p:cNvPr id="8" name="Rectângulo 7"/>
          <p:cNvSpPr/>
          <p:nvPr/>
        </p:nvSpPr>
        <p:spPr>
          <a:xfrm>
            <a:off x="683568" y="2420888"/>
            <a:ext cx="345760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b="1" dirty="0" smtClean="0"/>
              <a:t>República</a:t>
            </a:r>
            <a:r>
              <a:rPr lang="pt-PT" sz="2200" dirty="0" smtClean="0"/>
              <a:t> </a:t>
            </a:r>
            <a:r>
              <a:rPr lang="pt-PT" sz="1600" dirty="0" smtClean="0"/>
              <a:t>(1910-1926)</a:t>
            </a:r>
          </a:p>
          <a:p>
            <a:pPr marL="180000" indent="180000">
              <a:buClr>
                <a:srgbClr val="FF0000"/>
              </a:buClr>
              <a:buFont typeface="Arial" pitchFamily="34" charset="0"/>
              <a:buChar char="•"/>
            </a:pPr>
            <a:r>
              <a:rPr lang="pt-PT" sz="2000" dirty="0" smtClean="0"/>
              <a:t>Manuel </a:t>
            </a:r>
            <a:r>
              <a:rPr lang="pt-PT" sz="2000" dirty="0"/>
              <a:t>de Arriaga</a:t>
            </a:r>
          </a:p>
          <a:p>
            <a:pPr marL="180000" indent="180000">
              <a:buClr>
                <a:srgbClr val="FF0000"/>
              </a:buClr>
              <a:buFont typeface="Arial" pitchFamily="34" charset="0"/>
              <a:buChar char="•"/>
            </a:pPr>
            <a:r>
              <a:rPr lang="pt-PT" sz="2000" dirty="0"/>
              <a:t>Teófilo Braga</a:t>
            </a:r>
          </a:p>
          <a:p>
            <a:pPr marL="180000" indent="180000">
              <a:buClr>
                <a:srgbClr val="FF0000"/>
              </a:buClr>
              <a:buFont typeface="Arial" pitchFamily="34" charset="0"/>
              <a:buChar char="•"/>
            </a:pPr>
            <a:r>
              <a:rPr lang="pt-PT" sz="2000" dirty="0"/>
              <a:t>Bernardino Machado</a:t>
            </a:r>
          </a:p>
          <a:p>
            <a:pPr marL="180000" indent="180000">
              <a:buClr>
                <a:srgbClr val="FF0000"/>
              </a:buClr>
              <a:buFont typeface="Arial" pitchFamily="34" charset="0"/>
              <a:buChar char="•"/>
            </a:pPr>
            <a:r>
              <a:rPr lang="pt-PT" sz="2000" dirty="0"/>
              <a:t>Sidónio Pais</a:t>
            </a:r>
          </a:p>
          <a:p>
            <a:pPr marL="180000" indent="180000">
              <a:buClr>
                <a:srgbClr val="FF0000"/>
              </a:buClr>
              <a:buFont typeface="Arial" pitchFamily="34" charset="0"/>
              <a:buChar char="•"/>
            </a:pPr>
            <a:r>
              <a:rPr lang="pt-PT" sz="2000" dirty="0"/>
              <a:t>João de Canto e Castro</a:t>
            </a:r>
          </a:p>
          <a:p>
            <a:pPr marL="180000" indent="180000">
              <a:buClr>
                <a:srgbClr val="FF0000"/>
              </a:buClr>
              <a:buFont typeface="Arial" pitchFamily="34" charset="0"/>
              <a:buChar char="•"/>
            </a:pPr>
            <a:r>
              <a:rPr lang="pt-PT" sz="2000" dirty="0"/>
              <a:t>António José de Almeida</a:t>
            </a:r>
          </a:p>
          <a:p>
            <a:pPr marL="180000" indent="180000">
              <a:buClr>
                <a:srgbClr val="FF0000"/>
              </a:buClr>
              <a:buFont typeface="Arial" pitchFamily="34" charset="0"/>
              <a:buChar char="•"/>
            </a:pPr>
            <a:r>
              <a:rPr lang="pt-PT" sz="2000" dirty="0"/>
              <a:t>Manuel Teixeira Gomes</a:t>
            </a:r>
          </a:p>
          <a:p>
            <a:pPr marL="180000" indent="180000">
              <a:buClr>
                <a:srgbClr val="FF0000"/>
              </a:buClr>
              <a:buFont typeface="Arial" pitchFamily="34" charset="0"/>
              <a:buChar char="•"/>
            </a:pPr>
            <a:r>
              <a:rPr lang="pt-PT" sz="2000" dirty="0"/>
              <a:t>Bernardino Machado</a:t>
            </a:r>
          </a:p>
        </p:txBody>
      </p:sp>
      <p:sp>
        <p:nvSpPr>
          <p:cNvPr id="9" name="Rectângulo 8"/>
          <p:cNvSpPr/>
          <p:nvPr/>
        </p:nvSpPr>
        <p:spPr>
          <a:xfrm>
            <a:off x="4355976" y="1844824"/>
            <a:ext cx="358032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b="1" dirty="0" smtClean="0"/>
              <a:t>Estado Novo </a:t>
            </a:r>
            <a:r>
              <a:rPr lang="pt-PT" sz="1600" dirty="0" smtClean="0"/>
              <a:t>(1926-1974)</a:t>
            </a:r>
          </a:p>
          <a:p>
            <a:pPr marL="180000" indent="180000">
              <a:buClr>
                <a:srgbClr val="FF0000"/>
              </a:buClr>
              <a:buFont typeface="Arial" pitchFamily="34" charset="0"/>
              <a:buChar char="•"/>
            </a:pPr>
            <a:r>
              <a:rPr lang="pt-PT" sz="2000" dirty="0" smtClean="0"/>
              <a:t>António </a:t>
            </a:r>
            <a:r>
              <a:rPr lang="pt-PT" sz="2000" dirty="0"/>
              <a:t>Óscar Carmona</a:t>
            </a:r>
          </a:p>
          <a:p>
            <a:pPr marL="180000" indent="180000">
              <a:buClr>
                <a:srgbClr val="FF0000"/>
              </a:buClr>
              <a:buFont typeface="Arial" pitchFamily="34" charset="0"/>
              <a:buChar char="•"/>
            </a:pPr>
            <a:r>
              <a:rPr lang="pt-PT" sz="2000" dirty="0"/>
              <a:t>Francisco Craveiro Lopes</a:t>
            </a:r>
          </a:p>
          <a:p>
            <a:pPr marL="180000" indent="180000">
              <a:buClr>
                <a:srgbClr val="FF0000"/>
              </a:buClr>
              <a:buFont typeface="Arial" pitchFamily="34" charset="0"/>
              <a:buChar char="•"/>
            </a:pPr>
            <a:r>
              <a:rPr lang="pt-PT" sz="2000" dirty="0"/>
              <a:t>Américo Rodrigues Tomaz</a:t>
            </a:r>
          </a:p>
        </p:txBody>
      </p:sp>
      <p:sp>
        <p:nvSpPr>
          <p:cNvPr id="10" name="Rectângulo 9"/>
          <p:cNvSpPr/>
          <p:nvPr/>
        </p:nvSpPr>
        <p:spPr>
          <a:xfrm>
            <a:off x="4355976" y="3789040"/>
            <a:ext cx="424847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b="1" dirty="0" smtClean="0"/>
              <a:t>Estado Democrático </a:t>
            </a:r>
            <a:r>
              <a:rPr lang="pt-PT" sz="1600" dirty="0" smtClean="0"/>
              <a:t>(desde 1974)</a:t>
            </a:r>
          </a:p>
          <a:p>
            <a:pPr marL="180000" indent="180000">
              <a:buClr>
                <a:srgbClr val="FF0000"/>
              </a:buClr>
              <a:buFont typeface="Arial" pitchFamily="34" charset="0"/>
              <a:buChar char="•"/>
            </a:pPr>
            <a:r>
              <a:rPr lang="pt-PT" sz="2000" dirty="0" smtClean="0"/>
              <a:t>António </a:t>
            </a:r>
            <a:r>
              <a:rPr lang="pt-PT" sz="2000" dirty="0"/>
              <a:t>de Spínola</a:t>
            </a:r>
          </a:p>
          <a:p>
            <a:pPr marL="180000" indent="180000">
              <a:buClr>
                <a:srgbClr val="FF0000"/>
              </a:buClr>
              <a:buFont typeface="Arial" pitchFamily="34" charset="0"/>
              <a:buChar char="•"/>
            </a:pPr>
            <a:r>
              <a:rPr lang="pt-PT" sz="2000" dirty="0"/>
              <a:t>Costa Gomes</a:t>
            </a:r>
          </a:p>
          <a:p>
            <a:pPr marL="180000" indent="180000">
              <a:buClr>
                <a:srgbClr val="FF0000"/>
              </a:buClr>
              <a:buFont typeface="Arial" pitchFamily="34" charset="0"/>
              <a:buChar char="•"/>
            </a:pPr>
            <a:r>
              <a:rPr lang="pt-PT" sz="2000" dirty="0"/>
              <a:t>Ramalho Eanes</a:t>
            </a:r>
          </a:p>
          <a:p>
            <a:pPr marL="180000" indent="180000">
              <a:buClr>
                <a:srgbClr val="FF0000"/>
              </a:buClr>
              <a:buFont typeface="Arial" pitchFamily="34" charset="0"/>
              <a:buChar char="•"/>
            </a:pPr>
            <a:r>
              <a:rPr lang="pt-PT" sz="2000" dirty="0"/>
              <a:t>Mário Soares</a:t>
            </a:r>
          </a:p>
          <a:p>
            <a:pPr marL="180000" indent="180000">
              <a:buClr>
                <a:srgbClr val="FF0000"/>
              </a:buClr>
              <a:buFont typeface="Arial" pitchFamily="34" charset="0"/>
              <a:buChar char="•"/>
            </a:pPr>
            <a:r>
              <a:rPr lang="pt-PT" sz="2000" dirty="0"/>
              <a:t>Jorge Sampaio</a:t>
            </a:r>
          </a:p>
          <a:p>
            <a:pPr marL="180000" indent="180000">
              <a:buClr>
                <a:srgbClr val="FF0000"/>
              </a:buClr>
              <a:buFont typeface="Arial" pitchFamily="34" charset="0"/>
              <a:buChar char="•"/>
            </a:pPr>
            <a:r>
              <a:rPr lang="pt-PT" sz="2000" dirty="0"/>
              <a:t>Cavaco Silva</a:t>
            </a:r>
          </a:p>
        </p:txBody>
      </p:sp>
    </p:spTree>
    <p:extLst>
      <p:ext uri="{BB962C8B-B14F-4D97-AF65-F5344CB8AC3E}">
        <p14:creationId xmlns:p14="http://schemas.microsoft.com/office/powerpoint/2010/main" xmlns="" val="294083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1403648" y="692696"/>
            <a:ext cx="62646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Factos históricos importantes</a:t>
            </a:r>
          </a:p>
          <a:p>
            <a:pPr algn="ctr"/>
            <a:r>
              <a:rPr lang="pt-PT" sz="1600" dirty="0" smtClean="0"/>
              <a:t>(1910-1974) </a:t>
            </a:r>
            <a:endParaRPr lang="pt-PT" sz="1600" dirty="0"/>
          </a:p>
        </p:txBody>
      </p:sp>
      <p:sp>
        <p:nvSpPr>
          <p:cNvPr id="18" name="Rectângulo 17"/>
          <p:cNvSpPr/>
          <p:nvPr/>
        </p:nvSpPr>
        <p:spPr>
          <a:xfrm>
            <a:off x="3592326" y="2028636"/>
            <a:ext cx="24147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1910 </a:t>
            </a:r>
            <a:r>
              <a:rPr lang="pt-PT" dirty="0"/>
              <a:t>–</a:t>
            </a:r>
            <a:r>
              <a:rPr lang="pt-PT" b="1" dirty="0"/>
              <a:t> </a:t>
            </a:r>
            <a:r>
              <a:rPr lang="pt-PT" b="1" dirty="0" smtClean="0"/>
              <a:t>Implantação da República</a:t>
            </a:r>
            <a:endParaRPr lang="pt-PT" b="1" dirty="0"/>
          </a:p>
          <a:p>
            <a:r>
              <a:rPr lang="pt-PT" dirty="0" smtClean="0"/>
              <a:t>Fim da Monarquia.</a:t>
            </a:r>
            <a:endParaRPr lang="pt-PT" dirty="0"/>
          </a:p>
        </p:txBody>
      </p:sp>
      <p:sp>
        <p:nvSpPr>
          <p:cNvPr id="19" name="Rectângulo 18"/>
          <p:cNvSpPr/>
          <p:nvPr/>
        </p:nvSpPr>
        <p:spPr>
          <a:xfrm>
            <a:off x="583760" y="2028636"/>
            <a:ext cx="27641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1908</a:t>
            </a:r>
            <a:r>
              <a:rPr lang="pt-PT" dirty="0" smtClean="0"/>
              <a:t> </a:t>
            </a:r>
            <a:r>
              <a:rPr lang="pt-PT" dirty="0"/>
              <a:t>– </a:t>
            </a:r>
            <a:r>
              <a:rPr lang="pt-PT" b="1" dirty="0" smtClean="0"/>
              <a:t>Regicídio</a:t>
            </a:r>
          </a:p>
          <a:p>
            <a:r>
              <a:rPr lang="pt-PT" dirty="0" smtClean="0"/>
              <a:t>Assassinato do rei </a:t>
            </a:r>
          </a:p>
          <a:p>
            <a:r>
              <a:rPr lang="pt-PT" dirty="0" smtClean="0"/>
              <a:t>D. Carlos e do seu sucessor.</a:t>
            </a:r>
            <a:endParaRPr lang="pt-PT" dirty="0"/>
          </a:p>
        </p:txBody>
      </p:sp>
      <p:sp>
        <p:nvSpPr>
          <p:cNvPr id="16" name="Rectângulo 15"/>
          <p:cNvSpPr/>
          <p:nvPr/>
        </p:nvSpPr>
        <p:spPr>
          <a:xfrm>
            <a:off x="6300192" y="2028636"/>
            <a:ext cx="2448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1926 </a:t>
            </a:r>
            <a:r>
              <a:rPr lang="pt-PT" dirty="0" smtClean="0"/>
              <a:t>– </a:t>
            </a:r>
            <a:r>
              <a:rPr lang="pt-PT" b="1" dirty="0" smtClean="0"/>
              <a:t>Golpe Militar</a:t>
            </a:r>
          </a:p>
          <a:p>
            <a:r>
              <a:rPr lang="pt-PT" dirty="0" smtClean="0"/>
              <a:t>Instauração da ditadura militar.</a:t>
            </a:r>
            <a:endParaRPr lang="pt-PT" dirty="0"/>
          </a:p>
        </p:txBody>
      </p:sp>
      <p:sp>
        <p:nvSpPr>
          <p:cNvPr id="20" name="Rectângulo 19"/>
          <p:cNvSpPr/>
          <p:nvPr/>
        </p:nvSpPr>
        <p:spPr>
          <a:xfrm>
            <a:off x="683568" y="3279465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1928</a:t>
            </a:r>
            <a:r>
              <a:rPr lang="pt-PT" dirty="0" smtClean="0"/>
              <a:t> </a:t>
            </a:r>
            <a:r>
              <a:rPr lang="pt-PT" dirty="0"/>
              <a:t>– </a:t>
            </a:r>
            <a:r>
              <a:rPr lang="pt-PT" b="1" dirty="0" smtClean="0"/>
              <a:t>General Carmona</a:t>
            </a:r>
          </a:p>
          <a:p>
            <a:r>
              <a:rPr lang="pt-PT" dirty="0" smtClean="0"/>
              <a:t>Assumiu o cargo de Presidente da República e António Oliveira Salazar de primeiro-ministro.</a:t>
            </a:r>
            <a:endParaRPr lang="pt-PT" dirty="0"/>
          </a:p>
        </p:txBody>
      </p:sp>
      <p:sp>
        <p:nvSpPr>
          <p:cNvPr id="7" name="Rectângulo 6"/>
          <p:cNvSpPr/>
          <p:nvPr/>
        </p:nvSpPr>
        <p:spPr>
          <a:xfrm>
            <a:off x="5056968" y="3279463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1932</a:t>
            </a:r>
            <a:r>
              <a:rPr lang="pt-PT" dirty="0" smtClean="0"/>
              <a:t> – </a:t>
            </a:r>
            <a:r>
              <a:rPr lang="pt-PT" b="1" dirty="0" smtClean="0"/>
              <a:t>Estado Novo</a:t>
            </a:r>
          </a:p>
          <a:p>
            <a:r>
              <a:rPr lang="pt-PT" dirty="0" smtClean="0"/>
              <a:t>Salazar foi nomeado chefe de Governo e instituiu uma nova forma de governo.</a:t>
            </a:r>
            <a:endParaRPr lang="pt-PT" dirty="0"/>
          </a:p>
        </p:txBody>
      </p:sp>
      <p:sp>
        <p:nvSpPr>
          <p:cNvPr id="8" name="Rectângulo 7"/>
          <p:cNvSpPr/>
          <p:nvPr/>
        </p:nvSpPr>
        <p:spPr>
          <a:xfrm>
            <a:off x="683568" y="4797152"/>
            <a:ext cx="3725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1961</a:t>
            </a:r>
            <a:r>
              <a:rPr lang="pt-PT" dirty="0" smtClean="0"/>
              <a:t> </a:t>
            </a:r>
            <a:r>
              <a:rPr lang="pt-PT" dirty="0"/>
              <a:t>– </a:t>
            </a:r>
            <a:r>
              <a:rPr lang="pt-PT" b="1" dirty="0" smtClean="0"/>
              <a:t>Guerra Colonial</a:t>
            </a:r>
          </a:p>
          <a:p>
            <a:r>
              <a:rPr lang="pt-PT" dirty="0" smtClean="0"/>
              <a:t>Nas colónias portuguesas lutava-se pela libertação desses  territórios.</a:t>
            </a:r>
            <a:endParaRPr lang="pt-PT" dirty="0"/>
          </a:p>
        </p:txBody>
      </p:sp>
      <p:sp>
        <p:nvSpPr>
          <p:cNvPr id="9" name="Rectângulo 8"/>
          <p:cNvSpPr/>
          <p:nvPr/>
        </p:nvSpPr>
        <p:spPr>
          <a:xfrm>
            <a:off x="5056968" y="4725143"/>
            <a:ext cx="3278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1974</a:t>
            </a:r>
            <a:r>
              <a:rPr lang="pt-PT" dirty="0" smtClean="0"/>
              <a:t> </a:t>
            </a:r>
            <a:r>
              <a:rPr lang="pt-PT" dirty="0"/>
              <a:t>– </a:t>
            </a:r>
            <a:r>
              <a:rPr lang="pt-PT" b="1" dirty="0" smtClean="0"/>
              <a:t>Revolução do 25 de </a:t>
            </a:r>
            <a:r>
              <a:rPr lang="pt-PT" b="1" dirty="0" err="1"/>
              <a:t>A</a:t>
            </a:r>
            <a:r>
              <a:rPr lang="pt-PT" b="1" dirty="0" err="1" smtClean="0"/>
              <a:t>bril</a:t>
            </a:r>
            <a:endParaRPr lang="pt-PT" b="1" dirty="0" smtClean="0"/>
          </a:p>
          <a:p>
            <a:r>
              <a:rPr lang="pt-PT" dirty="0" smtClean="0"/>
              <a:t>MFA instaurou a democracia e liberdade em Portugal – Estado Democrático.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87115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16" grpId="0"/>
      <p:bldP spid="20" grpId="0"/>
      <p:bldP spid="7" grpId="0"/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71506" y="836712"/>
            <a:ext cx="56886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Adesão à </a:t>
            </a:r>
            <a:r>
              <a:rPr lang="pt-PT" sz="3200" b="1" dirty="0">
                <a:solidFill>
                  <a:srgbClr val="FF0000"/>
                </a:solidFill>
              </a:rPr>
              <a:t>U</a:t>
            </a:r>
            <a:r>
              <a:rPr lang="pt-PT" sz="3200" b="1" dirty="0" smtClean="0">
                <a:solidFill>
                  <a:srgbClr val="FF0000"/>
                </a:solidFill>
              </a:rPr>
              <a:t>nião Europeia</a:t>
            </a:r>
            <a:r>
              <a:rPr lang="pt-PT" b="1" dirty="0" smtClean="0">
                <a:solidFill>
                  <a:srgbClr val="FF0000"/>
                </a:solidFill>
              </a:rPr>
              <a:t/>
            </a:r>
            <a:br>
              <a:rPr lang="pt-PT" b="1" dirty="0" smtClean="0">
                <a:solidFill>
                  <a:srgbClr val="FF0000"/>
                </a:solidFill>
              </a:rPr>
            </a:br>
            <a:r>
              <a:rPr lang="pt-PT" sz="1600" dirty="0" smtClean="0"/>
              <a:t>(1986)</a:t>
            </a:r>
            <a:endParaRPr lang="pt-PT" sz="1600" dirty="0"/>
          </a:p>
        </p:txBody>
      </p:sp>
      <p:sp>
        <p:nvSpPr>
          <p:cNvPr id="5" name="Rectângulo 4"/>
          <p:cNvSpPr/>
          <p:nvPr/>
        </p:nvSpPr>
        <p:spPr>
          <a:xfrm>
            <a:off x="539552" y="2132856"/>
            <a:ext cx="80648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2200" b="1" dirty="0" smtClean="0"/>
              <a:t>União </a:t>
            </a:r>
            <a:r>
              <a:rPr lang="pt-PT" sz="2200" b="1" dirty="0"/>
              <a:t>Europeia </a:t>
            </a:r>
            <a:r>
              <a:rPr lang="pt-PT" sz="2200" dirty="0" smtClean="0"/>
              <a:t>- </a:t>
            </a:r>
            <a:r>
              <a:rPr lang="pt-PT" sz="2200" dirty="0"/>
              <a:t>O</a:t>
            </a:r>
            <a:r>
              <a:rPr lang="pt-PT" sz="2200" dirty="0" smtClean="0"/>
              <a:t>rganização </a:t>
            </a:r>
            <a:r>
              <a:rPr lang="pt-PT" sz="2200" dirty="0"/>
              <a:t>de países da Europa que tem vários órgãos de </a:t>
            </a:r>
            <a:r>
              <a:rPr lang="pt-PT" sz="2200" dirty="0" smtClean="0"/>
              <a:t>direção e </a:t>
            </a:r>
            <a:r>
              <a:rPr lang="pt-PT" sz="2200" dirty="0"/>
              <a:t>onde podem ser tomadas decisões em relação aos países </a:t>
            </a:r>
            <a:r>
              <a:rPr lang="pt-PT" sz="2200" dirty="0" smtClean="0"/>
              <a:t>a que </a:t>
            </a:r>
            <a:r>
              <a:rPr lang="pt-PT" sz="2200" dirty="0"/>
              <a:t>a ela pertencem. </a:t>
            </a:r>
            <a:endParaRPr lang="pt-PT" sz="22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406701" y="3789040"/>
            <a:ext cx="66247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2200" dirty="0"/>
              <a:t>Portugal integrou-se na União Europeia em </a:t>
            </a:r>
            <a:r>
              <a:rPr lang="pt-PT" sz="2200" b="1" dirty="0"/>
              <a:t>1986</a:t>
            </a:r>
            <a:r>
              <a:rPr lang="pt-PT" sz="2200" dirty="0"/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539552" y="5373216"/>
            <a:ext cx="77048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2200" dirty="0"/>
              <a:t>A partir do ano de 2002, a moeda portuguesa deixou de ser o escudo e passou a ser o </a:t>
            </a:r>
            <a:r>
              <a:rPr lang="pt-PT" sz="2200" b="1" dirty="0"/>
              <a:t>euro</a:t>
            </a:r>
            <a:r>
              <a:rPr lang="pt-PT" sz="2200" dirty="0"/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8888" y="3366903"/>
            <a:ext cx="1975520" cy="127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107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158" y="490561"/>
            <a:ext cx="8229600" cy="1143000"/>
          </a:xfrm>
        </p:spPr>
        <p:txBody>
          <a:bodyPr>
            <a:normAutofit/>
          </a:bodyPr>
          <a:lstStyle/>
          <a:p>
            <a:r>
              <a:rPr lang="pt-PT" sz="3200" b="1" dirty="0" smtClean="0">
                <a:solidFill>
                  <a:srgbClr val="FF0000"/>
                </a:solidFill>
              </a:rPr>
              <a:t>Estados-membros da União Europeia</a:t>
            </a:r>
            <a:endParaRPr lang="pt-PT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626575"/>
            <a:ext cx="2386608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PT" dirty="0" smtClean="0"/>
              <a:t>Áustria</a:t>
            </a:r>
          </a:p>
          <a:p>
            <a:pPr marL="0" indent="0">
              <a:buNone/>
            </a:pPr>
            <a:r>
              <a:rPr lang="pt-PT" dirty="0" smtClean="0"/>
              <a:t>Bélgica</a:t>
            </a:r>
          </a:p>
          <a:p>
            <a:pPr marL="0" indent="0">
              <a:buNone/>
            </a:pPr>
            <a:r>
              <a:rPr lang="pt-PT" dirty="0" smtClean="0"/>
              <a:t>Bulgária</a:t>
            </a:r>
          </a:p>
          <a:p>
            <a:pPr marL="0" indent="0">
              <a:buNone/>
            </a:pPr>
            <a:r>
              <a:rPr lang="pt-PT" dirty="0" smtClean="0"/>
              <a:t>Chipre</a:t>
            </a:r>
          </a:p>
          <a:p>
            <a:pPr marL="0" indent="0">
              <a:buNone/>
            </a:pPr>
            <a:r>
              <a:rPr lang="pt-PT" dirty="0" smtClean="0"/>
              <a:t>República Checa</a:t>
            </a:r>
          </a:p>
          <a:p>
            <a:pPr marL="0" indent="0">
              <a:buNone/>
            </a:pPr>
            <a:r>
              <a:rPr lang="pt-PT" dirty="0" smtClean="0"/>
              <a:t>Dinamarca</a:t>
            </a:r>
          </a:p>
          <a:p>
            <a:pPr marL="0" indent="0">
              <a:buNone/>
            </a:pPr>
            <a:r>
              <a:rPr lang="pt-PT" dirty="0" smtClean="0"/>
              <a:t>Estónia</a:t>
            </a:r>
          </a:p>
          <a:p>
            <a:pPr marL="0" indent="0">
              <a:buNone/>
            </a:pPr>
            <a:r>
              <a:rPr lang="pt-PT" dirty="0" smtClean="0"/>
              <a:t>Finlândia</a:t>
            </a:r>
          </a:p>
          <a:p>
            <a:pPr marL="0" indent="0">
              <a:buNone/>
            </a:pPr>
            <a:r>
              <a:rPr lang="pt-PT" dirty="0" smtClean="0"/>
              <a:t>França</a:t>
            </a:r>
          </a:p>
          <a:p>
            <a:pPr marL="0" indent="0">
              <a:buNone/>
            </a:pPr>
            <a:r>
              <a:rPr lang="pt-PT" dirty="0" smtClean="0"/>
              <a:t>Alemanha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36639" y="1655302"/>
            <a:ext cx="2386608" cy="407795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PT" dirty="0" smtClean="0"/>
              <a:t>Alemanha</a:t>
            </a:r>
          </a:p>
          <a:p>
            <a:pPr marL="0" indent="0">
              <a:buFont typeface="Arial" pitchFamily="34" charset="0"/>
              <a:buNone/>
            </a:pPr>
            <a:r>
              <a:rPr lang="pt-PT" dirty="0" smtClean="0"/>
              <a:t>Grécia</a:t>
            </a:r>
          </a:p>
          <a:p>
            <a:pPr marL="0" indent="0">
              <a:buFont typeface="Arial" pitchFamily="34" charset="0"/>
              <a:buNone/>
            </a:pPr>
            <a:r>
              <a:rPr lang="pt-PT" dirty="0" smtClean="0"/>
              <a:t>Hungria</a:t>
            </a:r>
          </a:p>
          <a:p>
            <a:pPr marL="0" indent="0">
              <a:buFont typeface="Arial" pitchFamily="34" charset="0"/>
              <a:buNone/>
            </a:pPr>
            <a:r>
              <a:rPr lang="pt-PT" dirty="0" smtClean="0"/>
              <a:t>Irlanda</a:t>
            </a:r>
          </a:p>
          <a:p>
            <a:pPr marL="0" indent="0">
              <a:buFont typeface="Arial" pitchFamily="34" charset="0"/>
              <a:buNone/>
            </a:pPr>
            <a:r>
              <a:rPr lang="pt-PT" dirty="0" smtClean="0"/>
              <a:t>Itália</a:t>
            </a:r>
          </a:p>
          <a:p>
            <a:pPr marL="0" indent="0">
              <a:buFont typeface="Arial" pitchFamily="34" charset="0"/>
              <a:buNone/>
            </a:pPr>
            <a:r>
              <a:rPr lang="pt-PT" dirty="0" smtClean="0"/>
              <a:t>Letónia</a:t>
            </a:r>
          </a:p>
          <a:p>
            <a:pPr marL="0" indent="0">
              <a:buFont typeface="Arial" pitchFamily="34" charset="0"/>
              <a:buNone/>
            </a:pPr>
            <a:r>
              <a:rPr lang="pt-PT" dirty="0" smtClean="0"/>
              <a:t>Lituânia</a:t>
            </a:r>
          </a:p>
          <a:p>
            <a:pPr marL="0" indent="0">
              <a:buFont typeface="Arial" pitchFamily="34" charset="0"/>
              <a:buNone/>
            </a:pPr>
            <a:r>
              <a:rPr lang="pt-PT" dirty="0" smtClean="0"/>
              <a:t>Luxemburgo</a:t>
            </a:r>
          </a:p>
          <a:p>
            <a:pPr marL="0" indent="0">
              <a:buFont typeface="Arial" pitchFamily="34" charset="0"/>
              <a:buNone/>
            </a:pPr>
            <a:r>
              <a:rPr lang="pt-PT" dirty="0" smtClean="0"/>
              <a:t>Malta</a:t>
            </a:r>
          </a:p>
          <a:p>
            <a:pPr marL="0" indent="0">
              <a:buFont typeface="Arial" pitchFamily="34" charset="0"/>
              <a:buNone/>
            </a:pPr>
            <a:r>
              <a:rPr lang="pt-PT" dirty="0" smtClean="0"/>
              <a:t>Países Baixos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00192" y="1655302"/>
            <a:ext cx="2386608" cy="3240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PT" dirty="0" smtClean="0"/>
              <a:t>Polónia</a:t>
            </a:r>
          </a:p>
          <a:p>
            <a:pPr marL="0" indent="0">
              <a:buFont typeface="Arial" pitchFamily="34" charset="0"/>
              <a:buNone/>
            </a:pPr>
            <a:r>
              <a:rPr lang="pt-PT" dirty="0" smtClean="0"/>
              <a:t>Portugal</a:t>
            </a:r>
          </a:p>
          <a:p>
            <a:pPr marL="0" indent="0">
              <a:buFont typeface="Arial" pitchFamily="34" charset="0"/>
              <a:buNone/>
            </a:pPr>
            <a:r>
              <a:rPr lang="pt-PT" dirty="0" smtClean="0"/>
              <a:t>Roménia</a:t>
            </a:r>
          </a:p>
          <a:p>
            <a:pPr marL="0" indent="0">
              <a:buFont typeface="Arial" pitchFamily="34" charset="0"/>
              <a:buNone/>
            </a:pPr>
            <a:r>
              <a:rPr lang="pt-PT" dirty="0" smtClean="0"/>
              <a:t>Eslováquia</a:t>
            </a:r>
          </a:p>
          <a:p>
            <a:pPr marL="0" indent="0">
              <a:buFont typeface="Arial" pitchFamily="34" charset="0"/>
              <a:buNone/>
            </a:pPr>
            <a:r>
              <a:rPr lang="pt-PT" dirty="0" smtClean="0"/>
              <a:t>Eslovénia</a:t>
            </a:r>
          </a:p>
          <a:p>
            <a:pPr marL="0" indent="0">
              <a:buFont typeface="Arial" pitchFamily="34" charset="0"/>
              <a:buNone/>
            </a:pPr>
            <a:r>
              <a:rPr lang="pt-PT" dirty="0" smtClean="0"/>
              <a:t>Espanha</a:t>
            </a:r>
          </a:p>
          <a:p>
            <a:pPr marL="0" indent="0">
              <a:buFont typeface="Arial" pitchFamily="34" charset="0"/>
              <a:buNone/>
            </a:pPr>
            <a:r>
              <a:rPr lang="pt-PT" dirty="0" smtClean="0"/>
              <a:t>Suécia</a:t>
            </a:r>
          </a:p>
          <a:p>
            <a:pPr marL="0" indent="0">
              <a:buFont typeface="Arial" pitchFamily="34" charset="0"/>
              <a:buNone/>
            </a:pPr>
            <a:r>
              <a:rPr lang="pt-PT" dirty="0" smtClean="0"/>
              <a:t>Reino Unido.</a:t>
            </a:r>
          </a:p>
          <a:p>
            <a:pPr marL="0" indent="0">
              <a:buFont typeface="Arial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127633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35494" y="69269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rgbClr val="FF0000"/>
                </a:solidFill>
              </a:rPr>
              <a:t>Exercícios</a:t>
            </a:r>
            <a:endParaRPr lang="pt-PT" sz="2400" b="1" dirty="0">
              <a:solidFill>
                <a:srgbClr val="FF00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35493" y="1215916"/>
            <a:ext cx="6960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solidFill>
                  <a:srgbClr val="FF0000"/>
                </a:solidFill>
              </a:rPr>
              <a:t>1 – </a:t>
            </a:r>
            <a:r>
              <a:rPr lang="pt-PT" sz="2000" dirty="0" smtClean="0"/>
              <a:t>Faz a correspondência correta entre letras e números.</a:t>
            </a:r>
            <a:endParaRPr lang="pt-PT" sz="20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971600" y="2212899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 – Implantação da República</a:t>
            </a:r>
            <a:endParaRPr lang="pt-PT" dirty="0"/>
          </a:p>
        </p:txBody>
      </p:sp>
      <p:sp>
        <p:nvSpPr>
          <p:cNvPr id="8" name="CaixaDeTexto 7"/>
          <p:cNvSpPr txBox="1"/>
          <p:nvPr/>
        </p:nvSpPr>
        <p:spPr>
          <a:xfrm>
            <a:off x="971600" y="5232779"/>
            <a:ext cx="2462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D – Adesão à União Europeia</a:t>
            </a:r>
            <a:endParaRPr lang="pt-PT" dirty="0"/>
          </a:p>
        </p:txBody>
      </p:sp>
      <p:sp>
        <p:nvSpPr>
          <p:cNvPr id="9" name="CaixaDeTexto 8"/>
          <p:cNvSpPr txBox="1"/>
          <p:nvPr/>
        </p:nvSpPr>
        <p:spPr>
          <a:xfrm>
            <a:off x="3519061" y="1974128"/>
            <a:ext cx="3010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 – Ditadura que acabou com o regime democrático</a:t>
            </a:r>
            <a:endParaRPr lang="pt-PT" dirty="0"/>
          </a:p>
        </p:txBody>
      </p:sp>
      <p:sp>
        <p:nvSpPr>
          <p:cNvPr id="10" name="CaixaDeTexto 9"/>
          <p:cNvSpPr txBox="1"/>
          <p:nvPr/>
        </p:nvSpPr>
        <p:spPr>
          <a:xfrm>
            <a:off x="971600" y="328862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B – Estado Novo</a:t>
            </a:r>
            <a:endParaRPr lang="pt-PT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971600" y="4152659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 – Revolução do 25 de </a:t>
            </a:r>
            <a:r>
              <a:rPr lang="pt-PT" dirty="0" err="1"/>
              <a:t>A</a:t>
            </a:r>
            <a:r>
              <a:rPr lang="pt-PT" dirty="0" err="1" smtClean="0"/>
              <a:t>bril</a:t>
            </a:r>
            <a:endParaRPr lang="pt-PT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519061" y="2868709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2 – Organização de países da Europa</a:t>
            </a:r>
            <a:endParaRPr lang="pt-PT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519061" y="4547946"/>
            <a:ext cx="3010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4 – Chefe de Estado passou a ser o Presidente da República</a:t>
            </a:r>
            <a:endParaRPr lang="pt-PT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3513584" y="5590981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5 – Revolução do povo que derrubou o Estado Novo </a:t>
            </a:r>
            <a:endParaRPr lang="pt-PT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3519061" y="370272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3 – Portugueses estavam descontentes</a:t>
            </a:r>
            <a:endParaRPr lang="pt-PT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7098744" y="2012844"/>
            <a:ext cx="12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 – 1910</a:t>
            </a:r>
            <a:endParaRPr lang="pt-PT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7130734" y="2780789"/>
            <a:ext cx="1179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b – 1986</a:t>
            </a:r>
            <a:endParaRPr lang="pt-PT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7135806" y="4360264"/>
            <a:ext cx="122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d – 1926</a:t>
            </a:r>
            <a:endParaRPr lang="pt-PT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7161104" y="5112282"/>
            <a:ext cx="1886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e</a:t>
            </a:r>
            <a:r>
              <a:rPr lang="pt-PT" dirty="0" smtClean="0"/>
              <a:t> – desde 1974</a:t>
            </a:r>
            <a:endParaRPr lang="pt-PT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7130734" y="3617403"/>
            <a:ext cx="1208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 – 1974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7" grpId="0"/>
      <p:bldP spid="8" grpId="0"/>
      <p:bldP spid="9" grpId="0"/>
      <p:bldP spid="10" grpId="0"/>
      <p:bldP spid="11" grpId="0"/>
      <p:bldP spid="12" grpId="0"/>
      <p:bldP spid="15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682050" y="1367905"/>
            <a:ext cx="28560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2200" b="1" dirty="0" smtClean="0">
                <a:solidFill>
                  <a:prstClr val="black"/>
                </a:solidFill>
              </a:rPr>
              <a:t>Há cerca de 3000 anos </a:t>
            </a:r>
            <a:endParaRPr lang="pt-PT" sz="2200" b="1" dirty="0">
              <a:solidFill>
                <a:prstClr val="black"/>
              </a:solidFill>
            </a:endParaRPr>
          </a:p>
        </p:txBody>
      </p:sp>
      <p:sp>
        <p:nvSpPr>
          <p:cNvPr id="9" name="Seta para baixo 8"/>
          <p:cNvSpPr/>
          <p:nvPr/>
        </p:nvSpPr>
        <p:spPr>
          <a:xfrm>
            <a:off x="6098940" y="2550425"/>
            <a:ext cx="275764" cy="54511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CaixaDeTexto 30"/>
          <p:cNvSpPr txBox="1"/>
          <p:nvPr/>
        </p:nvSpPr>
        <p:spPr>
          <a:xfrm>
            <a:off x="611560" y="1807317"/>
            <a:ext cx="348947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100" dirty="0" smtClean="0"/>
              <a:t>Os </a:t>
            </a:r>
            <a:r>
              <a:rPr lang="pt-PT" sz="2100" b="1" dirty="0" smtClean="0"/>
              <a:t>Iberos</a:t>
            </a:r>
            <a:r>
              <a:rPr lang="pt-PT" sz="2100" dirty="0" smtClean="0"/>
              <a:t> fixaram-se no Sudeste da Península Ibérica, os </a:t>
            </a:r>
            <a:r>
              <a:rPr lang="pt-PT" sz="2100" b="1" dirty="0" smtClean="0"/>
              <a:t>Celtas</a:t>
            </a:r>
            <a:r>
              <a:rPr lang="pt-PT" sz="2100" dirty="0" smtClean="0"/>
              <a:t> no Centro e Norte.</a:t>
            </a:r>
            <a:endParaRPr lang="pt-PT" sz="2100" dirty="0"/>
          </a:p>
        </p:txBody>
      </p:sp>
      <p:sp>
        <p:nvSpPr>
          <p:cNvPr id="32" name="Seta para baixo 31"/>
          <p:cNvSpPr/>
          <p:nvPr/>
        </p:nvSpPr>
        <p:spPr>
          <a:xfrm rot="16200000">
            <a:off x="4065726" y="2037202"/>
            <a:ext cx="302492" cy="55589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CaixaDeTexto 32"/>
          <p:cNvSpPr txBox="1"/>
          <p:nvPr/>
        </p:nvSpPr>
        <p:spPr>
          <a:xfrm>
            <a:off x="4644008" y="2115093"/>
            <a:ext cx="4192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/>
              <a:t>Celtiberos</a:t>
            </a:r>
            <a:r>
              <a:rPr lang="pt-PT" sz="2000" dirty="0" smtClean="0"/>
              <a:t> – fusão das duas culturas.</a:t>
            </a:r>
            <a:endParaRPr lang="pt-PT" sz="2000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5129463" y="3179550"/>
            <a:ext cx="30243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/>
              <a:t>Lusitanos</a:t>
            </a:r>
            <a:r>
              <a:rPr lang="pt-PT" sz="2000" dirty="0" smtClean="0"/>
              <a:t> – uma das tribos dos Celtiberos, cujo </a:t>
            </a:r>
            <a:r>
              <a:rPr lang="pt-PT" sz="2000" dirty="0"/>
              <a:t>chefe era </a:t>
            </a:r>
            <a:r>
              <a:rPr lang="pt-PT" sz="2000" b="1" dirty="0"/>
              <a:t>Viriato</a:t>
            </a:r>
            <a:r>
              <a:rPr lang="pt-PT" sz="2000" dirty="0"/>
              <a:t>. Ficou célebre pela forma como combateu os exércitos </a:t>
            </a:r>
            <a:r>
              <a:rPr lang="pt-PT" sz="2000" dirty="0" smtClean="0"/>
              <a:t>romanos.</a:t>
            </a:r>
          </a:p>
          <a:p>
            <a:r>
              <a:rPr lang="pt-PT" sz="2000" dirty="0" smtClean="0"/>
              <a:t>Viviam em casas feitas de pedra, em forma circular ou quadrangular – </a:t>
            </a:r>
            <a:r>
              <a:rPr lang="pt-PT" sz="2000" b="1" dirty="0" smtClean="0"/>
              <a:t>castros</a:t>
            </a:r>
            <a:r>
              <a:rPr lang="pt-PT" sz="2000" dirty="0" smtClean="0"/>
              <a:t> ou </a:t>
            </a:r>
            <a:r>
              <a:rPr lang="pt-PT" sz="2000" b="1" dirty="0" smtClean="0"/>
              <a:t>citânias</a:t>
            </a:r>
            <a:r>
              <a:rPr lang="pt-PT" sz="2000" dirty="0" smtClean="0"/>
              <a:t>.</a:t>
            </a:r>
            <a:endParaRPr lang="pt-PT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277" y="3156689"/>
            <a:ext cx="4027375" cy="3089945"/>
          </a:xfrm>
          <a:prstGeom prst="rect">
            <a:avLst/>
          </a:prstGeom>
        </p:spPr>
      </p:pic>
      <p:sp>
        <p:nvSpPr>
          <p:cNvPr id="11" name="CaixaDeTexto 3"/>
          <p:cNvSpPr txBox="1"/>
          <p:nvPr/>
        </p:nvSpPr>
        <p:spPr>
          <a:xfrm>
            <a:off x="1331640" y="651692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Antes da formação de Portugal</a:t>
            </a:r>
            <a:endParaRPr lang="pt-PT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6426" y="6180372"/>
            <a:ext cx="200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/>
              <a:t>Castro ou citânia</a:t>
            </a:r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xmlns="" val="393962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31" grpId="0"/>
      <p:bldP spid="32" grpId="0" animBg="1"/>
      <p:bldP spid="33" grpId="0"/>
      <p:bldP spid="34" grpId="0"/>
      <p:bldP spid="11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467544" y="1855467"/>
            <a:ext cx="3320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smtClean="0"/>
              <a:t>XII</a:t>
            </a:r>
            <a:endParaRPr lang="pt-PT" sz="1100" dirty="0"/>
          </a:p>
        </p:txBody>
      </p:sp>
      <p:sp>
        <p:nvSpPr>
          <p:cNvPr id="69" name="Right Brace 68"/>
          <p:cNvSpPr/>
          <p:nvPr/>
        </p:nvSpPr>
        <p:spPr>
          <a:xfrm rot="5400000">
            <a:off x="1830346" y="778007"/>
            <a:ext cx="362625" cy="2966393"/>
          </a:xfrm>
          <a:prstGeom prst="rightBrace">
            <a:avLst>
              <a:gd name="adj1" fmla="val 12955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0" name="TextBox 69"/>
          <p:cNvSpPr txBox="1"/>
          <p:nvPr/>
        </p:nvSpPr>
        <p:spPr>
          <a:xfrm>
            <a:off x="514822" y="2448914"/>
            <a:ext cx="290097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 Iberos + celtas – Celtiberos</a:t>
            </a:r>
          </a:p>
          <a:p>
            <a:pPr algn="ctr"/>
            <a:r>
              <a:rPr lang="pt-PT" dirty="0" smtClean="0"/>
              <a:t>+</a:t>
            </a:r>
          </a:p>
          <a:p>
            <a:r>
              <a:rPr lang="pt-PT" dirty="0" smtClean="0"/>
              <a:t>contacto com Fenícios, gregos e cartagineses</a:t>
            </a:r>
            <a:endParaRPr lang="pt-PT" sz="1200" dirty="0" smtClean="0"/>
          </a:p>
          <a:p>
            <a:r>
              <a:rPr lang="pt-PT" sz="1400" dirty="0" smtClean="0">
                <a:latin typeface="Calibri"/>
                <a:cs typeface="Calibri"/>
              </a:rPr>
              <a:t>− </a:t>
            </a:r>
            <a:r>
              <a:rPr lang="pt-PT" sz="1400" dirty="0" smtClean="0"/>
              <a:t>Povos mais evoluídos, vindos da costa mediterrânica que procuravam fazer comércio com os povos da Península, sobretudo os Iberos. </a:t>
            </a:r>
          </a:p>
          <a:p>
            <a:pPr marL="285750" indent="-285750">
              <a:buFontTx/>
              <a:buChar char="-"/>
            </a:pPr>
            <a:endParaRPr lang="pt-PT" sz="1400" dirty="0" smtClean="0"/>
          </a:p>
          <a:p>
            <a:r>
              <a:rPr lang="pt-PT" sz="1400" dirty="0" smtClean="0">
                <a:latin typeface="Calibri"/>
                <a:cs typeface="Calibri"/>
              </a:rPr>
              <a:t>− </a:t>
            </a:r>
            <a:r>
              <a:rPr lang="pt-PT" sz="1400" dirty="0" smtClean="0"/>
              <a:t>Deram a conhecer o alfabeto fenício, a moeda grega…</a:t>
            </a:r>
            <a:endParaRPr lang="pt-PT" sz="1400" dirty="0"/>
          </a:p>
        </p:txBody>
      </p:sp>
      <p:cxnSp>
        <p:nvCxnSpPr>
          <p:cNvPr id="72" name="Straight Connector 71"/>
          <p:cNvCxnSpPr/>
          <p:nvPr/>
        </p:nvCxnSpPr>
        <p:spPr>
          <a:xfrm flipH="1">
            <a:off x="3508082" y="2079420"/>
            <a:ext cx="1" cy="181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3494856" y="2274421"/>
            <a:ext cx="5184576" cy="14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3486988" y="2348880"/>
            <a:ext cx="180969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Romanos</a:t>
            </a:r>
            <a:endParaRPr lang="pt-PT" sz="1200" dirty="0" smtClean="0"/>
          </a:p>
          <a:p>
            <a:pPr marL="285750" indent="-285750">
              <a:buFontTx/>
              <a:buChar char="-"/>
            </a:pPr>
            <a:r>
              <a:rPr lang="pt-PT" sz="1400" dirty="0" smtClean="0"/>
              <a:t>Derrotaram os lusitanos e  instalaram-se na Península.</a:t>
            </a:r>
          </a:p>
          <a:p>
            <a:pPr marL="285750" indent="-285750">
              <a:buFontTx/>
              <a:buChar char="-"/>
            </a:pPr>
            <a:endParaRPr lang="pt-PT" sz="1200" dirty="0" smtClean="0"/>
          </a:p>
          <a:p>
            <a:pPr marL="285750" indent="-285750">
              <a:buFontTx/>
              <a:buChar char="-"/>
            </a:pPr>
            <a:r>
              <a:rPr lang="pt-PT" sz="1400" dirty="0" smtClean="0"/>
              <a:t>Deram a conhecer o latim, leis, costumes , técnicas de construção, numeração romana…</a:t>
            </a:r>
            <a:endParaRPr lang="pt-PT" sz="1400" dirty="0"/>
          </a:p>
        </p:txBody>
      </p:sp>
      <p:cxnSp>
        <p:nvCxnSpPr>
          <p:cNvPr id="83" name="Straight Arrow Connector 82"/>
          <p:cNvCxnSpPr>
            <a:stCxn id="144" idx="2"/>
          </p:cNvCxnSpPr>
          <p:nvPr/>
        </p:nvCxnSpPr>
        <p:spPr>
          <a:xfrm>
            <a:off x="5747394" y="2112948"/>
            <a:ext cx="4960" cy="6918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5367929" y="2779482"/>
            <a:ext cx="117761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Bárbaros:</a:t>
            </a:r>
          </a:p>
          <a:p>
            <a:r>
              <a:rPr lang="pt-PT" dirty="0" smtClean="0"/>
              <a:t> suevos e visigodos</a:t>
            </a:r>
            <a:endParaRPr lang="pt-PT" sz="1200" dirty="0" smtClean="0"/>
          </a:p>
          <a:p>
            <a:r>
              <a:rPr lang="pt-PT" sz="1400" dirty="0" smtClean="0"/>
              <a:t>- Povos que invadiam a Península Ibérica</a:t>
            </a:r>
            <a:endParaRPr lang="pt-PT" sz="1400" dirty="0"/>
          </a:p>
        </p:txBody>
      </p:sp>
      <p:cxnSp>
        <p:nvCxnSpPr>
          <p:cNvPr id="106" name="Straight Arrow Connector 105"/>
          <p:cNvCxnSpPr/>
          <p:nvPr/>
        </p:nvCxnSpPr>
        <p:spPr>
          <a:xfrm>
            <a:off x="7008786" y="2079420"/>
            <a:ext cx="5721" cy="7000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6545542" y="2779482"/>
            <a:ext cx="213389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Muçulmanos</a:t>
            </a:r>
            <a:endParaRPr lang="pt-PT" sz="1200" dirty="0"/>
          </a:p>
          <a:p>
            <a:pPr marL="285750" indent="-285750">
              <a:buFontTx/>
              <a:buChar char="-"/>
            </a:pPr>
            <a:r>
              <a:rPr lang="pt-PT" sz="1400" dirty="0" smtClean="0"/>
              <a:t>Dominaram a Península Ibérica com exceção de uma região no Norte (as Astúrias).</a:t>
            </a:r>
          </a:p>
          <a:p>
            <a:pPr marL="285750" indent="-285750">
              <a:buFontTx/>
              <a:buChar char="-"/>
            </a:pPr>
            <a:endParaRPr lang="pt-PT" sz="1200" dirty="0"/>
          </a:p>
          <a:p>
            <a:pPr marL="285750" indent="-285750">
              <a:buFontTx/>
              <a:buChar char="-"/>
            </a:pPr>
            <a:r>
              <a:rPr lang="pt-PT" sz="1400" dirty="0" smtClean="0"/>
              <a:t>Deixaram inúmeros vestígios na Península: novas culturas agrícolas, algarismos, conhecimentos de astronomia e religião diferente: islamismo.</a:t>
            </a:r>
            <a:endParaRPr lang="pt-PT" sz="1400" dirty="0"/>
          </a:p>
        </p:txBody>
      </p:sp>
      <p:grpSp>
        <p:nvGrpSpPr>
          <p:cNvPr id="2" name="Group 1"/>
          <p:cNvGrpSpPr/>
          <p:nvPr/>
        </p:nvGrpSpPr>
        <p:grpSpPr>
          <a:xfrm>
            <a:off x="542528" y="1285570"/>
            <a:ext cx="8136904" cy="898194"/>
            <a:chOff x="542528" y="1285570"/>
            <a:chExt cx="8136904" cy="898194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542528" y="1771841"/>
              <a:ext cx="8136904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509954" y="1339793"/>
              <a:ext cx="0" cy="843971"/>
            </a:xfrm>
            <a:prstGeom prst="line">
              <a:avLst/>
            </a:prstGeom>
            <a:ln w="158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877257" y="1285570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a. C.</a:t>
              </a:r>
              <a:endParaRPr lang="pt-PT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10980" y="1285570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/>
                <a:t>d</a:t>
              </a:r>
              <a:r>
                <a:rPr lang="pt-PT" dirty="0" smtClean="0"/>
                <a:t>. C.</a:t>
              </a:r>
              <a:endParaRPr lang="pt-PT" dirty="0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233410" y="1671887"/>
              <a:ext cx="0" cy="216024"/>
            </a:xfrm>
            <a:prstGeom prst="line">
              <a:avLst/>
            </a:prstGeom>
            <a:ln w="158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550640" y="1680780"/>
              <a:ext cx="0" cy="216024"/>
            </a:xfrm>
            <a:prstGeom prst="line">
              <a:avLst/>
            </a:prstGeom>
            <a:ln w="158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838672" y="1680959"/>
              <a:ext cx="0" cy="216024"/>
            </a:xfrm>
            <a:prstGeom prst="line">
              <a:avLst/>
            </a:prstGeom>
            <a:ln w="158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179500" y="1671887"/>
              <a:ext cx="0" cy="216024"/>
            </a:xfrm>
            <a:prstGeom prst="line">
              <a:avLst/>
            </a:prstGeom>
            <a:ln w="158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501625" y="1680959"/>
              <a:ext cx="0" cy="191798"/>
            </a:xfrm>
            <a:prstGeom prst="line">
              <a:avLst/>
            </a:prstGeom>
            <a:ln w="158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846784" y="1676624"/>
              <a:ext cx="0" cy="216024"/>
            </a:xfrm>
            <a:prstGeom prst="line">
              <a:avLst/>
            </a:prstGeom>
            <a:ln w="158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937765" y="1663974"/>
              <a:ext cx="0" cy="216024"/>
            </a:xfrm>
            <a:prstGeom prst="line">
              <a:avLst/>
            </a:prstGeom>
            <a:ln w="158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17193" y="1663612"/>
              <a:ext cx="0" cy="234168"/>
            </a:xfrm>
            <a:prstGeom prst="line">
              <a:avLst/>
            </a:prstGeom>
            <a:ln w="158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3494856" y="1680959"/>
              <a:ext cx="0" cy="191798"/>
            </a:xfrm>
            <a:prstGeom prst="line">
              <a:avLst/>
            </a:prstGeom>
            <a:ln w="158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861807" y="1676624"/>
              <a:ext cx="0" cy="190684"/>
            </a:xfrm>
            <a:prstGeom prst="line">
              <a:avLst/>
            </a:prstGeom>
            <a:ln w="158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220534" y="1680959"/>
              <a:ext cx="0" cy="182299"/>
            </a:xfrm>
            <a:prstGeom prst="line">
              <a:avLst/>
            </a:prstGeom>
            <a:ln w="158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4118165" y="1818281"/>
              <a:ext cx="2736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dirty="0" smtClean="0"/>
                <a:t>I</a:t>
              </a:r>
              <a:endParaRPr lang="pt-PT" sz="11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740421" y="1851338"/>
              <a:ext cx="2736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dirty="0" smtClean="0"/>
                <a:t>II</a:t>
              </a:r>
              <a:endParaRPr lang="pt-PT" sz="11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343437" y="1851338"/>
              <a:ext cx="3292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dirty="0" smtClean="0"/>
                <a:t>III</a:t>
              </a:r>
              <a:endParaRPr lang="pt-PT" sz="11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995560" y="1861999"/>
              <a:ext cx="3292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dirty="0" smtClean="0"/>
                <a:t>IV</a:t>
              </a:r>
              <a:endParaRPr lang="pt-PT" sz="11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666270" y="1858434"/>
              <a:ext cx="3292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dirty="0" smtClean="0"/>
                <a:t>V</a:t>
              </a:r>
              <a:endParaRPr lang="pt-PT" sz="11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336980" y="1867308"/>
              <a:ext cx="3292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dirty="0" smtClean="0"/>
                <a:t>VI</a:t>
              </a:r>
              <a:endParaRPr lang="pt-PT" sz="11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965312" y="1864551"/>
              <a:ext cx="4373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dirty="0" smtClean="0"/>
                <a:t>VII</a:t>
              </a:r>
              <a:endParaRPr lang="pt-PT" sz="11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623902" y="1870926"/>
              <a:ext cx="4373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dirty="0" smtClean="0"/>
                <a:t>VIII</a:t>
              </a:r>
              <a:endParaRPr lang="pt-PT" sz="11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381232" y="1884857"/>
              <a:ext cx="4373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dirty="0" smtClean="0"/>
                <a:t>IX</a:t>
              </a:r>
              <a:endParaRPr lang="pt-PT" sz="11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83241" y="1863258"/>
              <a:ext cx="29564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dirty="0" smtClean="0"/>
                <a:t>XI</a:t>
              </a:r>
              <a:endParaRPr lang="pt-PT" sz="1100" dirty="0"/>
            </a:p>
          </p:txBody>
        </p:sp>
        <p:cxnSp>
          <p:nvCxnSpPr>
            <p:cNvPr id="113" name="Straight Connector 112"/>
            <p:cNvCxnSpPr/>
            <p:nvPr/>
          </p:nvCxnSpPr>
          <p:spPr>
            <a:xfrm>
              <a:off x="3186195" y="1671887"/>
              <a:ext cx="0" cy="234168"/>
            </a:xfrm>
            <a:prstGeom prst="line">
              <a:avLst/>
            </a:prstGeom>
            <a:ln w="158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1085587" y="1870926"/>
              <a:ext cx="29564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dirty="0" smtClean="0"/>
                <a:t>X</a:t>
              </a:r>
              <a:endParaRPr lang="pt-PT" sz="1100" dirty="0"/>
            </a:p>
          </p:txBody>
        </p:sp>
        <p:cxnSp>
          <p:nvCxnSpPr>
            <p:cNvPr id="129" name="Straight Connector 128"/>
            <p:cNvCxnSpPr/>
            <p:nvPr/>
          </p:nvCxnSpPr>
          <p:spPr>
            <a:xfrm>
              <a:off x="5429086" y="1664096"/>
              <a:ext cx="0" cy="216024"/>
            </a:xfrm>
            <a:prstGeom prst="line">
              <a:avLst/>
            </a:prstGeom>
            <a:ln w="158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5746316" y="1672989"/>
              <a:ext cx="0" cy="216024"/>
            </a:xfrm>
            <a:prstGeom prst="line">
              <a:avLst/>
            </a:prstGeom>
            <a:ln w="158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6034348" y="1673168"/>
              <a:ext cx="0" cy="216024"/>
            </a:xfrm>
            <a:prstGeom prst="line">
              <a:avLst/>
            </a:prstGeom>
            <a:ln w="158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6375176" y="1664096"/>
              <a:ext cx="0" cy="216024"/>
            </a:xfrm>
            <a:prstGeom prst="line">
              <a:avLst/>
            </a:prstGeom>
            <a:ln w="158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6697301" y="1673168"/>
              <a:ext cx="0" cy="191798"/>
            </a:xfrm>
            <a:prstGeom prst="line">
              <a:avLst/>
            </a:prstGeom>
            <a:ln w="158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7042460" y="1668833"/>
              <a:ext cx="0" cy="216024"/>
            </a:xfrm>
            <a:prstGeom prst="line">
              <a:avLst/>
            </a:prstGeom>
            <a:ln w="158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5133441" y="1656183"/>
              <a:ext cx="0" cy="216024"/>
            </a:xfrm>
            <a:prstGeom prst="line">
              <a:avLst/>
            </a:prstGeom>
            <a:ln w="158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4812869" y="1655821"/>
              <a:ext cx="0" cy="234168"/>
            </a:xfrm>
            <a:prstGeom prst="line">
              <a:avLst/>
            </a:prstGeom>
            <a:ln w="158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4685964" y="1831498"/>
              <a:ext cx="2736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dirty="0" smtClean="0"/>
                <a:t>I</a:t>
              </a:r>
              <a:endParaRPr lang="pt-PT" sz="1100" dirty="0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4990769" y="1831498"/>
              <a:ext cx="2736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dirty="0" smtClean="0"/>
                <a:t>II</a:t>
              </a:r>
              <a:endParaRPr lang="pt-PT" sz="1100" dirty="0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279731" y="1851338"/>
              <a:ext cx="3292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dirty="0" smtClean="0"/>
                <a:t>III</a:t>
              </a:r>
              <a:endParaRPr lang="pt-PT" sz="1100" dirty="0"/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5582749" y="1851338"/>
              <a:ext cx="3292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dirty="0" smtClean="0"/>
                <a:t>IV</a:t>
              </a:r>
              <a:endParaRPr lang="pt-PT" sz="1100" dirty="0"/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5886962" y="1851338"/>
              <a:ext cx="3292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dirty="0" smtClean="0"/>
                <a:t>V</a:t>
              </a:r>
              <a:endParaRPr lang="pt-PT" sz="1100" dirty="0"/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6216252" y="1851338"/>
              <a:ext cx="3292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dirty="0" smtClean="0"/>
                <a:t>VI</a:t>
              </a:r>
              <a:endParaRPr lang="pt-PT" sz="1100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6478620" y="1831498"/>
              <a:ext cx="4373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dirty="0" smtClean="0"/>
                <a:t>VII</a:t>
              </a:r>
              <a:endParaRPr lang="pt-PT" sz="1100" dirty="0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6823779" y="1832294"/>
              <a:ext cx="4373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dirty="0" smtClean="0"/>
                <a:t>VIII</a:t>
              </a:r>
              <a:endParaRPr lang="pt-PT" sz="1100" dirty="0"/>
            </a:p>
          </p:txBody>
        </p:sp>
      </p:grpSp>
      <p:sp>
        <p:nvSpPr>
          <p:cNvPr id="157" name="CaixaDeTexto 3"/>
          <p:cNvSpPr txBox="1"/>
          <p:nvPr/>
        </p:nvSpPr>
        <p:spPr>
          <a:xfrm>
            <a:off x="1298612" y="665327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Antes da formação de Portugal</a:t>
            </a:r>
            <a:endParaRPr lang="pt-PT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733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  <p:bldP spid="78" grpId="0"/>
      <p:bldP spid="89" grpId="0"/>
      <p:bldP spid="107" grpId="0"/>
      <p:bldP spid="1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683568" y="3198456"/>
            <a:ext cx="345638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dirty="0"/>
              <a:t>Com as reconquistas que foram fazendo, os cristãos formaram os reinos </a:t>
            </a:r>
            <a:r>
              <a:rPr lang="pt-PT" sz="2200" dirty="0" smtClean="0"/>
              <a:t>de:</a:t>
            </a:r>
          </a:p>
          <a:p>
            <a:endParaRPr lang="pt-PT" sz="800" dirty="0" smtClean="0"/>
          </a:p>
          <a:p>
            <a:r>
              <a:rPr lang="pt-PT" sz="2200" dirty="0" smtClean="0"/>
              <a:t>- </a:t>
            </a:r>
            <a:r>
              <a:rPr lang="pt-PT" sz="2200" b="1" dirty="0" smtClean="0"/>
              <a:t>Leão</a:t>
            </a:r>
            <a:endParaRPr lang="pt-PT" sz="2200" b="1" dirty="0"/>
          </a:p>
          <a:p>
            <a:r>
              <a:rPr lang="pt-PT" sz="2200" dirty="0" smtClean="0"/>
              <a:t>- </a:t>
            </a:r>
            <a:r>
              <a:rPr lang="pt-PT" sz="2200" b="1" dirty="0" smtClean="0"/>
              <a:t>Castela</a:t>
            </a:r>
            <a:endParaRPr lang="pt-PT" sz="2200" b="1" dirty="0"/>
          </a:p>
          <a:p>
            <a:r>
              <a:rPr lang="pt-PT" sz="2200" dirty="0" smtClean="0"/>
              <a:t>- </a:t>
            </a:r>
            <a:r>
              <a:rPr lang="pt-PT" sz="2200" b="1" dirty="0" smtClean="0"/>
              <a:t>Navarra</a:t>
            </a:r>
            <a:r>
              <a:rPr lang="pt-PT" sz="2200" dirty="0" smtClean="0"/>
              <a:t> </a:t>
            </a:r>
            <a:endParaRPr lang="pt-PT" sz="2200" dirty="0"/>
          </a:p>
          <a:p>
            <a:r>
              <a:rPr lang="pt-PT" sz="2200" dirty="0" smtClean="0"/>
              <a:t>- </a:t>
            </a:r>
            <a:r>
              <a:rPr lang="pt-PT" sz="2200" b="1" dirty="0" smtClean="0"/>
              <a:t>Aragão</a:t>
            </a:r>
            <a:endParaRPr lang="pt-PT" sz="2200" b="1" dirty="0"/>
          </a:p>
          <a:p>
            <a:r>
              <a:rPr lang="pt-PT" sz="2200" dirty="0" smtClean="0"/>
              <a:t>- </a:t>
            </a:r>
            <a:r>
              <a:rPr lang="pt-PT" sz="2200" b="1" dirty="0" smtClean="0"/>
              <a:t>Condado </a:t>
            </a:r>
            <a:r>
              <a:rPr lang="pt-PT" sz="2200" b="1" dirty="0"/>
              <a:t>da </a:t>
            </a:r>
            <a:r>
              <a:rPr lang="pt-PT" sz="2200" b="1" dirty="0" smtClean="0"/>
              <a:t>Catalunha</a:t>
            </a:r>
            <a:endParaRPr lang="pt-PT" sz="2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2749894"/>
            <a:ext cx="4198483" cy="359769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021939" y="764704"/>
            <a:ext cx="4795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Formação de Portugal</a:t>
            </a:r>
            <a:endParaRPr lang="pt-PT" sz="32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1560" y="1556792"/>
            <a:ext cx="79614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b="1" dirty="0"/>
              <a:t>Reconquista Cristã </a:t>
            </a:r>
            <a:r>
              <a:rPr lang="pt-PT" sz="2200" b="1" dirty="0" smtClean="0"/>
              <a:t>: </a:t>
            </a:r>
            <a:r>
              <a:rPr lang="pt-PT" sz="2200" dirty="0" smtClean="0"/>
              <a:t>No </a:t>
            </a:r>
            <a:r>
              <a:rPr lang="pt-PT" sz="2200" dirty="0"/>
              <a:t>ano 718 d</a:t>
            </a:r>
            <a:r>
              <a:rPr lang="pt-PT" sz="2200" dirty="0" smtClean="0"/>
              <a:t>. C</a:t>
            </a:r>
            <a:r>
              <a:rPr lang="pt-PT" sz="2200" dirty="0"/>
              <a:t>., os exércitos cristãos, que entretanto se tinham refugiado na região das Astúrias, a norte da Península, começaram </a:t>
            </a:r>
            <a:r>
              <a:rPr lang="pt-PT" sz="2200" dirty="0" smtClean="0"/>
              <a:t>a reconquista </a:t>
            </a:r>
            <a:r>
              <a:rPr lang="pt-PT" sz="2200" dirty="0"/>
              <a:t>das terras, comandados pelo guerreiro </a:t>
            </a:r>
            <a:r>
              <a:rPr lang="pt-PT" sz="2200" dirty="0" smtClean="0"/>
              <a:t>Pelágio</a:t>
            </a:r>
            <a:r>
              <a:rPr lang="pt-PT" sz="2200" b="1" dirty="0" smtClean="0"/>
              <a:t>.</a:t>
            </a:r>
            <a:endParaRPr lang="pt-PT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6"/>
          <p:cNvSpPr/>
          <p:nvPr/>
        </p:nvSpPr>
        <p:spPr>
          <a:xfrm>
            <a:off x="551434" y="4869160"/>
            <a:ext cx="61926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dirty="0" smtClean="0"/>
              <a:t>Como </a:t>
            </a:r>
            <a:r>
              <a:rPr lang="pt-PT" sz="2200" dirty="0"/>
              <a:t>recompensa pela ajuda prestada, D. Afonso VI </a:t>
            </a:r>
            <a:r>
              <a:rPr lang="pt-PT" sz="2200" dirty="0" smtClean="0"/>
              <a:t>deu-lhe </a:t>
            </a:r>
            <a:r>
              <a:rPr lang="pt-PT" sz="2200" dirty="0"/>
              <a:t>a sua filha D. Teresa em </a:t>
            </a:r>
            <a:r>
              <a:rPr lang="pt-PT" sz="2200" dirty="0" smtClean="0"/>
              <a:t>casamento e o </a:t>
            </a:r>
          </a:p>
          <a:p>
            <a:r>
              <a:rPr lang="pt-PT" sz="2200" dirty="0" smtClean="0"/>
              <a:t>governo do </a:t>
            </a:r>
            <a:r>
              <a:rPr lang="pt-PT" sz="2200" b="1" dirty="0"/>
              <a:t>Condado Portucalense</a:t>
            </a:r>
            <a:r>
              <a:rPr lang="pt-PT" sz="2200" dirty="0"/>
              <a:t>, </a:t>
            </a:r>
            <a:r>
              <a:rPr lang="pt-PT" sz="2200" dirty="0" smtClean="0"/>
              <a:t>criado </a:t>
            </a:r>
            <a:r>
              <a:rPr lang="pt-PT" sz="2200" dirty="0"/>
              <a:t>em </a:t>
            </a:r>
            <a:r>
              <a:rPr lang="pt-PT" sz="2200" dirty="0" smtClean="0"/>
              <a:t>1095.</a:t>
            </a:r>
            <a:endParaRPr lang="pt-PT" sz="2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021939" y="764704"/>
            <a:ext cx="4795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Formação de Portugal</a:t>
            </a:r>
            <a:endParaRPr lang="pt-PT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2823" y="3803648"/>
            <a:ext cx="1851753" cy="23224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3501" y="1569622"/>
            <a:ext cx="55307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2200" dirty="0"/>
              <a:t>D. Afonso VI, rei de Leão e Castela</a:t>
            </a:r>
            <a:r>
              <a:rPr lang="pt-PT" sz="2200" dirty="0" smtClean="0"/>
              <a:t>, pediu </a:t>
            </a:r>
            <a:r>
              <a:rPr lang="pt-PT" sz="2200" dirty="0"/>
              <a:t>ajuda a cavaleiros de outros reinos </a:t>
            </a:r>
            <a:r>
              <a:rPr lang="pt-PT" sz="2200" dirty="0" smtClean="0"/>
              <a:t>cristãos, para combater os Muçulmanos.</a:t>
            </a:r>
            <a:endParaRPr lang="pt-PT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7262512" y="6039053"/>
            <a:ext cx="1382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/>
              <a:t>D. Teresa</a:t>
            </a:r>
            <a:endParaRPr lang="pt-PT" sz="1600" dirty="0"/>
          </a:p>
        </p:txBody>
      </p:sp>
      <p:sp>
        <p:nvSpPr>
          <p:cNvPr id="8" name="Rectangle 7"/>
          <p:cNvSpPr/>
          <p:nvPr/>
        </p:nvSpPr>
        <p:spPr>
          <a:xfrm>
            <a:off x="1339117" y="3158343"/>
            <a:ext cx="46794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2200" dirty="0"/>
              <a:t>Um dos cavaleiros que se destacou foi D. Henrique de Borgonha. </a:t>
            </a:r>
          </a:p>
        </p:txBody>
      </p:sp>
      <p:sp>
        <p:nvSpPr>
          <p:cNvPr id="9" name="Seta para baixo 8"/>
          <p:cNvSpPr/>
          <p:nvPr/>
        </p:nvSpPr>
        <p:spPr>
          <a:xfrm>
            <a:off x="3372237" y="2684843"/>
            <a:ext cx="275764" cy="54511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Seta para baixo 8"/>
          <p:cNvSpPr/>
          <p:nvPr/>
        </p:nvSpPr>
        <p:spPr>
          <a:xfrm>
            <a:off x="3372014" y="4256627"/>
            <a:ext cx="275764" cy="54511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6806109" y="3373787"/>
            <a:ext cx="200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/>
              <a:t>Conde D. Henrique</a:t>
            </a:r>
            <a:endParaRPr lang="pt-PT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2824" y="1328492"/>
            <a:ext cx="1851752" cy="206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284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3" grpId="0"/>
      <p:bldP spid="7" grpId="0"/>
      <p:bldP spid="8" grpId="0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0673" y="2938908"/>
            <a:ext cx="70567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dirty="0" smtClean="0"/>
              <a:t>D</a:t>
            </a:r>
            <a:r>
              <a:rPr lang="pt-PT" sz="2200" dirty="0"/>
              <a:t>. </a:t>
            </a:r>
            <a:r>
              <a:rPr lang="pt-PT" sz="2200" dirty="0" smtClean="0"/>
              <a:t>Henrique:</a:t>
            </a:r>
          </a:p>
          <a:p>
            <a:endParaRPr lang="pt-PT" sz="800" dirty="0" smtClean="0"/>
          </a:p>
          <a:p>
            <a:pPr marL="342900" indent="-342900">
              <a:buFontTx/>
              <a:buChar char="-"/>
            </a:pPr>
            <a:r>
              <a:rPr lang="pt-PT" sz="2200" dirty="0" smtClean="0"/>
              <a:t>lutou </a:t>
            </a:r>
            <a:r>
              <a:rPr lang="pt-PT" sz="2200" dirty="0"/>
              <a:t>contra os </a:t>
            </a:r>
            <a:r>
              <a:rPr lang="pt-PT" sz="2200" dirty="0" smtClean="0"/>
              <a:t>Muçulmanos para </a:t>
            </a:r>
            <a:r>
              <a:rPr lang="pt-PT" sz="2200" dirty="0"/>
              <a:t>alargar o seu território e para tornar o Condado </a:t>
            </a:r>
            <a:r>
              <a:rPr lang="pt-PT" sz="2200" dirty="0" smtClean="0"/>
              <a:t>Portucalense num </a:t>
            </a:r>
            <a:r>
              <a:rPr lang="pt-PT" sz="2200" dirty="0"/>
              <a:t>reino independente. </a:t>
            </a:r>
            <a:endParaRPr lang="pt-PT" sz="2200" dirty="0" smtClean="0"/>
          </a:p>
          <a:p>
            <a:endParaRPr lang="pt-PT" sz="800" dirty="0" smtClean="0"/>
          </a:p>
          <a:p>
            <a:r>
              <a:rPr lang="pt-PT" sz="2200" dirty="0" smtClean="0"/>
              <a:t>- morreu, em 1112, sem </a:t>
            </a:r>
            <a:r>
              <a:rPr lang="pt-PT" sz="2200" dirty="0"/>
              <a:t>o </a:t>
            </a:r>
            <a:r>
              <a:rPr lang="pt-PT" sz="2200" dirty="0" smtClean="0"/>
              <a:t>conseguir a independência. </a:t>
            </a:r>
            <a:endParaRPr lang="pt-PT" sz="2200" dirty="0"/>
          </a:p>
        </p:txBody>
      </p:sp>
      <p:sp>
        <p:nvSpPr>
          <p:cNvPr id="5" name="Rectangle 4"/>
          <p:cNvSpPr/>
          <p:nvPr/>
        </p:nvSpPr>
        <p:spPr>
          <a:xfrm>
            <a:off x="614677" y="1585568"/>
            <a:ext cx="33123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100" dirty="0"/>
              <a:t>Do casamento do </a:t>
            </a:r>
            <a:r>
              <a:rPr lang="pt-PT" sz="2100" dirty="0" smtClean="0"/>
              <a:t>conde</a:t>
            </a:r>
          </a:p>
          <a:p>
            <a:r>
              <a:rPr lang="pt-PT" sz="2100" dirty="0" smtClean="0"/>
              <a:t>D</a:t>
            </a:r>
            <a:r>
              <a:rPr lang="pt-PT" sz="2100" dirty="0"/>
              <a:t>. Henrique com D. Teresa nasceu </a:t>
            </a:r>
            <a:r>
              <a:rPr lang="pt-PT" sz="2100" b="1" dirty="0"/>
              <a:t>D. Afonso Henriques</a:t>
            </a:r>
            <a:r>
              <a:rPr lang="pt-PT" sz="21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60672" y="5157192"/>
            <a:ext cx="789077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dirty="0" smtClean="0"/>
              <a:t>D</a:t>
            </a:r>
            <a:r>
              <a:rPr lang="pt-PT" sz="2200" dirty="0"/>
              <a:t>. </a:t>
            </a:r>
            <a:r>
              <a:rPr lang="pt-PT" sz="2200" dirty="0" smtClean="0"/>
              <a:t>Teresa:</a:t>
            </a:r>
          </a:p>
          <a:p>
            <a:endParaRPr lang="pt-PT" sz="800" dirty="0" smtClean="0"/>
          </a:p>
          <a:p>
            <a:r>
              <a:rPr lang="pt-PT" sz="2200" dirty="0" smtClean="0"/>
              <a:t>-  ficou a  governar o Condado Portucalense, que mantinha obediência ao rei de Leão e Castela.</a:t>
            </a:r>
            <a:endParaRPr lang="pt-PT" sz="2200" dirty="0"/>
          </a:p>
        </p:txBody>
      </p:sp>
      <p:sp>
        <p:nvSpPr>
          <p:cNvPr id="7" name="CaixaDeTexto 3"/>
          <p:cNvSpPr txBox="1"/>
          <p:nvPr/>
        </p:nvSpPr>
        <p:spPr>
          <a:xfrm>
            <a:off x="2021939" y="764704"/>
            <a:ext cx="4795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FF0000"/>
                </a:solidFill>
              </a:rPr>
              <a:t>Formação de Portugal</a:t>
            </a:r>
            <a:endParaRPr lang="pt-PT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4276" y="3018807"/>
            <a:ext cx="3717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/>
              <a:t>Conde D. Henrique e D. Teresa</a:t>
            </a:r>
            <a:endParaRPr lang="pt-PT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0434" y="1585568"/>
            <a:ext cx="3819911" cy="135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958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2249</TotalTime>
  <Words>3451</Words>
  <Application>Microsoft Office PowerPoint</Application>
  <PresentationFormat>Apresentação no Ecrã (4:3)</PresentationFormat>
  <Paragraphs>580</Paragraphs>
  <Slides>47</Slides>
  <Notes>30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47</vt:i4>
      </vt:variant>
    </vt:vector>
  </HeadingPairs>
  <TitlesOfParts>
    <vt:vector size="48" baseType="lpstr">
      <vt:lpstr>Tema do Office</vt:lpstr>
      <vt:lpstr>Diapositivo 1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  <vt:lpstr>Diapositivo 11</vt:lpstr>
      <vt:lpstr>Diapositivo 12</vt:lpstr>
      <vt:lpstr>Diapositivo 13</vt:lpstr>
      <vt:lpstr>Diapositivo 14</vt:lpstr>
      <vt:lpstr>Diapositivo 15</vt:lpstr>
      <vt:lpstr>Diapositivo 16</vt:lpstr>
      <vt:lpstr>Diapositivo 17</vt:lpstr>
      <vt:lpstr>Diapositivo 18</vt:lpstr>
      <vt:lpstr>Diapositivo 19</vt:lpstr>
      <vt:lpstr>Diapositivo 20</vt:lpstr>
      <vt:lpstr>Diapositivo 21</vt:lpstr>
      <vt:lpstr>Diapositivo 22</vt:lpstr>
      <vt:lpstr>Diapositivo 23</vt:lpstr>
      <vt:lpstr>Diapositivo 24</vt:lpstr>
      <vt:lpstr>Diapositivo 25</vt:lpstr>
      <vt:lpstr>Diapositivo 26</vt:lpstr>
      <vt:lpstr>Diapositivo 27</vt:lpstr>
      <vt:lpstr>Diapositivo 28</vt:lpstr>
      <vt:lpstr>Diapositivo 29</vt:lpstr>
      <vt:lpstr>Diapositivo 30</vt:lpstr>
      <vt:lpstr>Diapositivo 31</vt:lpstr>
      <vt:lpstr>Diapositivo 32</vt:lpstr>
      <vt:lpstr>Diapositivo 33</vt:lpstr>
      <vt:lpstr>Diapositivo 34</vt:lpstr>
      <vt:lpstr>Diapositivo 35</vt:lpstr>
      <vt:lpstr>Diapositivo 36</vt:lpstr>
      <vt:lpstr>Diapositivo 37</vt:lpstr>
      <vt:lpstr>Diapositivo 38</vt:lpstr>
      <vt:lpstr>Diapositivo 39</vt:lpstr>
      <vt:lpstr>Diapositivo 40</vt:lpstr>
      <vt:lpstr>Diapositivo 41</vt:lpstr>
      <vt:lpstr>Diapositivo 42</vt:lpstr>
      <vt:lpstr>Diapositivo 43</vt:lpstr>
      <vt:lpstr>Diapositivo 44</vt:lpstr>
      <vt:lpstr>Diapositivo 45</vt:lpstr>
      <vt:lpstr>Estados-membros da União Europeia</vt:lpstr>
      <vt:lpstr>Diapositivo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Sandra Martins</dc:creator>
  <cp:lastModifiedBy>Utilizador</cp:lastModifiedBy>
  <cp:revision>228</cp:revision>
  <dcterms:created xsi:type="dcterms:W3CDTF">2012-01-12T15:30:13Z</dcterms:created>
  <dcterms:modified xsi:type="dcterms:W3CDTF">2013-10-19T13:51:59Z</dcterms:modified>
</cp:coreProperties>
</file>