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31B"/>
    <a:srgbClr val="DC461D"/>
    <a:srgbClr val="F8441B"/>
    <a:srgbClr val="E0431A"/>
    <a:srgbClr val="DF461D"/>
    <a:srgbClr val="E2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667"/>
  </p:normalViewPr>
  <p:slideViewPr>
    <p:cSldViewPr snapToGrid="0" snapToObjects="1">
      <p:cViewPr>
        <p:scale>
          <a:sx n="88" d="100"/>
          <a:sy n="88" d="100"/>
        </p:scale>
        <p:origin x="-330" y="-8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D6447-764E-7D4E-BC04-495D3B5957BB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254B9-069F-ED43-86D1-9598210BFC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54B9-069F-ED43-86D1-9598210BFC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54B9-069F-ED43-86D1-9598210BFC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54B9-069F-ED43-86D1-9598210BFC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19" y="207817"/>
            <a:ext cx="2040162" cy="2376402"/>
          </a:xfrm>
          <a:prstGeom prst="rect">
            <a:avLst/>
          </a:prstGeom>
        </p:spPr>
      </p:pic>
      <p:pic>
        <p:nvPicPr>
          <p:cNvPr id="9" name="Picture 8" descr="s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9" y="2854220"/>
            <a:ext cx="1170708" cy="1170708"/>
          </a:xfrm>
          <a:prstGeom prst="rect">
            <a:avLst/>
          </a:prstGeom>
        </p:spPr>
      </p:pic>
      <p:pic>
        <p:nvPicPr>
          <p:cNvPr id="10" name="Picture 9" descr="nuvem1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18" y="2909454"/>
            <a:ext cx="1220355" cy="1109413"/>
          </a:xfrm>
          <a:prstGeom prst="rect">
            <a:avLst/>
          </a:prstGeom>
        </p:spPr>
      </p:pic>
      <p:pic>
        <p:nvPicPr>
          <p:cNvPr id="11" name="Picture 10" descr="nuvem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50" y="4133272"/>
            <a:ext cx="957580" cy="870526"/>
          </a:xfrm>
          <a:prstGeom prst="rect">
            <a:avLst/>
          </a:prstGeom>
        </p:spPr>
      </p:pic>
      <p:pic>
        <p:nvPicPr>
          <p:cNvPr id="12" name="Picture 11" descr="avia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041" y="2662958"/>
            <a:ext cx="1232041" cy="871681"/>
          </a:xfrm>
          <a:prstGeom prst="rect">
            <a:avLst/>
          </a:prstGeom>
        </p:spPr>
      </p:pic>
      <p:pic>
        <p:nvPicPr>
          <p:cNvPr id="13" name="Picture 12" descr="globo.png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8" y="3098799"/>
            <a:ext cx="5209022" cy="5143500"/>
          </a:xfrm>
          <a:prstGeom prst="rect">
            <a:avLst/>
          </a:prstGeom>
        </p:spPr>
      </p:pic>
      <p:pic>
        <p:nvPicPr>
          <p:cNvPr id="14" name="Picture 13" descr="carr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66" y="3319317"/>
            <a:ext cx="529091" cy="325235"/>
          </a:xfrm>
          <a:prstGeom prst="rect">
            <a:avLst/>
          </a:prstGeom>
        </p:spPr>
      </p:pic>
      <p:pic>
        <p:nvPicPr>
          <p:cNvPr id="19" name="Picture 18" descr="arvore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01" y="3679190"/>
            <a:ext cx="1189790" cy="1751372"/>
          </a:xfrm>
          <a:prstGeom prst="rect">
            <a:avLst/>
          </a:prstGeom>
        </p:spPr>
      </p:pic>
      <p:pic>
        <p:nvPicPr>
          <p:cNvPr id="20" name="Picture 19" descr="passar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85" y="3823434"/>
            <a:ext cx="258906" cy="309838"/>
          </a:xfrm>
          <a:prstGeom prst="rect">
            <a:avLst/>
          </a:prstGeom>
        </p:spPr>
      </p:pic>
      <p:pic>
        <p:nvPicPr>
          <p:cNvPr id="21" name="Picture 20" descr="predio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6" y="3440580"/>
            <a:ext cx="513773" cy="809193"/>
          </a:xfrm>
          <a:prstGeom prst="rect">
            <a:avLst/>
          </a:prstGeom>
        </p:spPr>
      </p:pic>
      <p:pic>
        <p:nvPicPr>
          <p:cNvPr id="18" name="Picture 17" descr="arvore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97" y="3439574"/>
            <a:ext cx="762854" cy="1158585"/>
          </a:xfrm>
          <a:prstGeom prst="rect">
            <a:avLst/>
          </a:prstGeom>
        </p:spPr>
      </p:pic>
      <p:pic>
        <p:nvPicPr>
          <p:cNvPr id="22" name="Picture 21" descr="predio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08" y="3019137"/>
            <a:ext cx="646408" cy="976638"/>
          </a:xfrm>
          <a:prstGeom prst="rect">
            <a:avLst/>
          </a:prstGeom>
        </p:spPr>
      </p:pic>
      <p:pic>
        <p:nvPicPr>
          <p:cNvPr id="23" name="Picture 22" descr="post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3" y="4104538"/>
            <a:ext cx="177800" cy="937491"/>
          </a:xfrm>
          <a:prstGeom prst="rect">
            <a:avLst/>
          </a:prstGeom>
        </p:spPr>
      </p:pic>
      <p:pic>
        <p:nvPicPr>
          <p:cNvPr id="24" name="Picture 23" descr="post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29" y="4533832"/>
            <a:ext cx="138849" cy="7321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05" y="3692843"/>
            <a:ext cx="892149" cy="9136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63" y="4242379"/>
            <a:ext cx="620515" cy="63546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872108" y="4242665"/>
            <a:ext cx="2078182" cy="861528"/>
            <a:chOff x="1842256" y="4192047"/>
            <a:chExt cx="2078182" cy="861528"/>
          </a:xfrm>
        </p:grpSpPr>
        <p:grpSp>
          <p:nvGrpSpPr>
            <p:cNvPr id="40" name="Group 39"/>
            <p:cNvGrpSpPr/>
            <p:nvPr/>
          </p:nvGrpSpPr>
          <p:grpSpPr>
            <a:xfrm>
              <a:off x="1842256" y="4450772"/>
              <a:ext cx="2078182" cy="602803"/>
              <a:chOff x="1842256" y="4450772"/>
              <a:chExt cx="2078182" cy="602803"/>
            </a:xfrm>
          </p:grpSpPr>
          <p:pic>
            <p:nvPicPr>
              <p:cNvPr id="42" name="Picture 41" descr="mar1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2256" y="4462318"/>
                <a:ext cx="2078182" cy="591257"/>
              </a:xfrm>
              <a:prstGeom prst="rect">
                <a:avLst/>
              </a:prstGeom>
            </p:spPr>
          </p:pic>
          <p:pic>
            <p:nvPicPr>
              <p:cNvPr id="43" name="Picture 42" descr="mar2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8046" y="4450772"/>
                <a:ext cx="643246" cy="390236"/>
              </a:xfrm>
              <a:prstGeom prst="rect">
                <a:avLst/>
              </a:prstGeom>
            </p:spPr>
          </p:pic>
        </p:grpSp>
        <p:pic>
          <p:nvPicPr>
            <p:cNvPr id="41" name="Picture 40" descr="mar3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575" y="4192047"/>
              <a:ext cx="1233849" cy="730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3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1543 L 0.29861 0.11543 " pathEditMode="relative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Eficiência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Energética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5" name="Picture 4" descr="Recic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8" y="860137"/>
            <a:ext cx="1197743" cy="1357746"/>
          </a:xfrm>
          <a:prstGeom prst="rect">
            <a:avLst/>
          </a:prstGeom>
        </p:spPr>
      </p:pic>
      <p:pic>
        <p:nvPicPr>
          <p:cNvPr id="7" name="Picture 6" descr="tornei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35" y="2545773"/>
            <a:ext cx="1284956" cy="1439713"/>
          </a:xfrm>
          <a:prstGeom prst="rect">
            <a:avLst/>
          </a:prstGeom>
        </p:spPr>
      </p:pic>
      <p:pic>
        <p:nvPicPr>
          <p:cNvPr id="8" name="Picture 7" descr="MiudaBalao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95" y="756226"/>
            <a:ext cx="3095107" cy="2026226"/>
          </a:xfrm>
          <a:prstGeom prst="rect">
            <a:avLst/>
          </a:prstGeom>
        </p:spPr>
      </p:pic>
      <p:pic>
        <p:nvPicPr>
          <p:cNvPr id="9" name="Picture 8" descr="interrogac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82" y="1027545"/>
            <a:ext cx="479871" cy="717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687" y="1090159"/>
            <a:ext cx="1480132" cy="11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Reciclas</a:t>
            </a:r>
            <a:r>
              <a:rPr lang="en-US" sz="1200" dirty="0">
                <a:latin typeface="Dax-Regular"/>
                <a:cs typeface="Dax-Regular"/>
              </a:rPr>
              <a:t>? </a:t>
            </a:r>
            <a:r>
              <a:rPr lang="en-US" sz="1200" dirty="0" err="1">
                <a:latin typeface="Dax-Regular"/>
                <a:cs typeface="Dax-Regular"/>
              </a:rPr>
              <a:t>Põe</a:t>
            </a:r>
            <a:r>
              <a:rPr lang="en-US" sz="1200" dirty="0">
                <a:latin typeface="Dax-Regular"/>
                <a:cs typeface="Dax-Regular"/>
              </a:rPr>
              <a:t> as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embalagens</a:t>
            </a:r>
            <a:r>
              <a:rPr lang="en-US" sz="1200" dirty="0">
                <a:latin typeface="Dax-Regular"/>
                <a:cs typeface="Dax-Regular"/>
              </a:rPr>
              <a:t> no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Ecoponto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amarelo</a:t>
            </a:r>
            <a:r>
              <a:rPr lang="en-US" sz="1200" dirty="0">
                <a:latin typeface="Dax-Regular"/>
                <a:cs typeface="Dax-Regular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o </a:t>
            </a:r>
            <a:r>
              <a:rPr lang="en-US" sz="1200" dirty="0" err="1">
                <a:latin typeface="Dax-Regular"/>
                <a:cs typeface="Dax-Regular"/>
              </a:rPr>
              <a:t>vidro</a:t>
            </a:r>
            <a:r>
              <a:rPr lang="en-US" sz="1200" dirty="0">
                <a:latin typeface="Dax-Regular"/>
                <a:cs typeface="Dax-Regular"/>
              </a:rPr>
              <a:t> no </a:t>
            </a:r>
            <a:r>
              <a:rPr lang="en-US" sz="1200" dirty="0" err="1">
                <a:latin typeface="Dax-Regular"/>
                <a:cs typeface="Dax-Regular"/>
              </a:rPr>
              <a:t>verde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e o </a:t>
            </a:r>
            <a:r>
              <a:rPr lang="en-US" sz="1200" dirty="0" err="1">
                <a:latin typeface="Dax-Regular"/>
                <a:cs typeface="Dax-Regular"/>
              </a:rPr>
              <a:t>papel</a:t>
            </a:r>
            <a:r>
              <a:rPr lang="en-US" sz="1200" dirty="0">
                <a:latin typeface="Dax-Regular"/>
                <a:cs typeface="Dax-Regular"/>
              </a:rPr>
              <a:t> no </a:t>
            </a:r>
            <a:r>
              <a:rPr lang="en-US" sz="1200" dirty="0" err="1">
                <a:latin typeface="Dax-Regular"/>
                <a:cs typeface="Dax-Regular"/>
              </a:rPr>
              <a:t>azul</a:t>
            </a:r>
            <a:r>
              <a:rPr lang="en-US" sz="1200" dirty="0">
                <a:latin typeface="Dax-Regular"/>
                <a:cs typeface="Dax-Regular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3948" y="3955472"/>
            <a:ext cx="1956958" cy="5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E as </a:t>
            </a:r>
            <a:r>
              <a:rPr lang="en-US" sz="1200" dirty="0" err="1">
                <a:latin typeface="Dax-Regular"/>
                <a:cs typeface="Dax-Regular"/>
              </a:rPr>
              <a:t>pilhas</a:t>
            </a:r>
            <a:r>
              <a:rPr lang="en-US" sz="1200" dirty="0">
                <a:latin typeface="Dax-Regular"/>
                <a:cs typeface="Dax-Regular"/>
              </a:rPr>
              <a:t>? </a:t>
            </a:r>
            <a:r>
              <a:rPr lang="en-US" sz="1200" dirty="0" err="1">
                <a:latin typeface="Dax-Regular"/>
                <a:cs typeface="Dax-Regular"/>
              </a:rPr>
              <a:t>Coloca-las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no </a:t>
            </a:r>
            <a:r>
              <a:rPr lang="en-US" sz="1200" dirty="0" err="1">
                <a:latin typeface="Dax-Regular"/>
                <a:cs typeface="Dax-Regular"/>
              </a:rPr>
              <a:t>pilhão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0385" y="4027053"/>
            <a:ext cx="24714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Fechas</a:t>
            </a:r>
            <a:r>
              <a:rPr lang="en-US" sz="1200" dirty="0">
                <a:latin typeface="Dax-Regular"/>
                <a:cs typeface="Dax-Regular"/>
              </a:rPr>
              <a:t> a </a:t>
            </a:r>
            <a:r>
              <a:rPr lang="en-US" sz="1200" dirty="0" err="1" smtClean="0">
                <a:latin typeface="Dax-Regular"/>
                <a:cs typeface="Dax-Regular"/>
              </a:rPr>
              <a:t>torneira</a:t>
            </a:r>
            <a:r>
              <a:rPr lang="en-US" sz="1200" dirty="0" smtClean="0">
                <a:latin typeface="Dax-Regular"/>
                <a:cs typeface="Dax-Regular"/>
              </a:rPr>
              <a:t> </a:t>
            </a:r>
            <a:r>
              <a:rPr lang="en-US" sz="1200" dirty="0" err="1" smtClean="0">
                <a:latin typeface="Dax-Regular"/>
                <a:cs typeface="Dax-Regular"/>
              </a:rPr>
              <a:t>enquanto</a:t>
            </a:r>
            <a:r>
              <a:rPr lang="en-US" sz="1200" dirty="0" smtClean="0">
                <a:latin typeface="Dax-Regular"/>
                <a:cs typeface="Dax-Regular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200" dirty="0" smtClean="0">
                <a:latin typeface="Dax-Regular"/>
                <a:cs typeface="Dax-Regular"/>
              </a:rPr>
              <a:t>lavas </a:t>
            </a:r>
            <a:r>
              <a:rPr lang="en-US" sz="1200" dirty="0" err="1">
                <a:latin typeface="Dax-Regular"/>
                <a:cs typeface="Dax-Regular"/>
              </a:rPr>
              <a:t>os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dentes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9662" y="877456"/>
            <a:ext cx="1956958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rgbClr val="DA531B"/>
                </a:solidFill>
                <a:latin typeface="Dax-Regular"/>
                <a:cs typeface="Dax-Regular"/>
              </a:rPr>
              <a:t>Sabias</a:t>
            </a:r>
            <a:r>
              <a:rPr lang="en-US" sz="14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400" dirty="0" err="1">
                <a:solidFill>
                  <a:srgbClr val="DA531B"/>
                </a:solidFill>
                <a:latin typeface="Dax-Regular"/>
                <a:cs typeface="Dax-Regular"/>
              </a:rPr>
              <a:t>que</a:t>
            </a:r>
            <a:r>
              <a:rPr lang="en-US" sz="1400" dirty="0">
                <a:solidFill>
                  <a:srgbClr val="DA531B"/>
                </a:solidFill>
                <a:latin typeface="Dax-Regular"/>
                <a:cs typeface="Dax-Regular"/>
              </a:rPr>
              <a:t>, </a:t>
            </a:r>
            <a:r>
              <a:rPr lang="en-US" sz="1400" dirty="0" err="1">
                <a:solidFill>
                  <a:srgbClr val="DA531B"/>
                </a:solidFill>
                <a:latin typeface="Dax-Regular"/>
                <a:cs typeface="Dax-Regular"/>
              </a:rPr>
              <a:t>por</a:t>
            </a:r>
            <a:r>
              <a:rPr lang="en-US" sz="14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400" dirty="0" err="1">
                <a:solidFill>
                  <a:srgbClr val="DA531B"/>
                </a:solidFill>
                <a:latin typeface="Dax-Regular"/>
                <a:cs typeface="Dax-Regular"/>
              </a:rPr>
              <a:t>cada</a:t>
            </a:r>
            <a:endParaRPr lang="en-US" sz="1400" dirty="0">
              <a:solidFill>
                <a:srgbClr val="DA531B"/>
              </a:solidFill>
              <a:latin typeface="Dax-Regular"/>
              <a:cs typeface="Dax-Regular"/>
            </a:endParaRP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400" dirty="0" err="1">
                <a:solidFill>
                  <a:srgbClr val="DA531B"/>
                </a:solidFill>
                <a:latin typeface="Dax-Regular"/>
                <a:cs typeface="Dax-Regular"/>
              </a:rPr>
              <a:t>tonelada</a:t>
            </a:r>
            <a:r>
              <a:rPr lang="en-US" sz="1400" dirty="0">
                <a:solidFill>
                  <a:srgbClr val="DA531B"/>
                </a:solidFill>
                <a:latin typeface="Dax-Regular"/>
                <a:cs typeface="Dax-Regular"/>
              </a:rPr>
              <a:t> de </a:t>
            </a:r>
            <a:r>
              <a:rPr lang="en-US" sz="1400" dirty="0" err="1">
                <a:solidFill>
                  <a:srgbClr val="DA531B"/>
                </a:solidFill>
                <a:latin typeface="Dax-Regular"/>
                <a:cs typeface="Dax-Regular"/>
              </a:rPr>
              <a:t>papel</a:t>
            </a:r>
            <a:r>
              <a:rPr lang="en-US" sz="14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rgbClr val="DA531B"/>
                </a:solidFill>
                <a:latin typeface="Dax-Regular"/>
                <a:cs typeface="Dax-Regular"/>
              </a:rPr>
              <a:t>reciclado</a:t>
            </a:r>
            <a:r>
              <a:rPr lang="en-US" sz="1400" dirty="0">
                <a:solidFill>
                  <a:srgbClr val="DA531B"/>
                </a:solidFill>
                <a:latin typeface="Dax-Regular"/>
                <a:cs typeface="Dax-Regular"/>
              </a:rPr>
              <a:t>, </a:t>
            </a:r>
            <a:r>
              <a:rPr lang="en-US" sz="1400" dirty="0" err="1">
                <a:solidFill>
                  <a:srgbClr val="DA531B"/>
                </a:solidFill>
                <a:latin typeface="Dax-Medium"/>
                <a:cs typeface="Dax-Medium"/>
              </a:rPr>
              <a:t>evitamos</a:t>
            </a:r>
            <a:endParaRPr lang="en-US" sz="1400" dirty="0">
              <a:solidFill>
                <a:srgbClr val="DA531B"/>
              </a:solidFill>
              <a:latin typeface="Dax-Medium"/>
              <a:cs typeface="Dax-Medium"/>
            </a:endParaRPr>
          </a:p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rgbClr val="DA531B"/>
                </a:solidFill>
                <a:latin typeface="Dax-Medium"/>
                <a:cs typeface="Dax-Medium"/>
              </a:rPr>
              <a:t>cortar</a:t>
            </a:r>
            <a:r>
              <a:rPr lang="en-US" sz="1400" dirty="0">
                <a:solidFill>
                  <a:srgbClr val="DA531B"/>
                </a:solidFill>
                <a:latin typeface="Dax-Medium"/>
                <a:cs typeface="Dax-Medium"/>
              </a:rPr>
              <a:t> 14 </a:t>
            </a:r>
            <a:r>
              <a:rPr lang="en-US" sz="1400" dirty="0" err="1">
                <a:solidFill>
                  <a:srgbClr val="DA531B"/>
                </a:solidFill>
                <a:latin typeface="Dax-Medium"/>
                <a:cs typeface="Dax-Medium"/>
              </a:rPr>
              <a:t>árvores</a:t>
            </a:r>
            <a:endParaRPr lang="en-US" sz="1400" dirty="0">
              <a:solidFill>
                <a:srgbClr val="DA531B"/>
              </a:solidFill>
              <a:latin typeface="Dax-Medium"/>
              <a:cs typeface="Dax-Medium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58736" y="2782452"/>
            <a:ext cx="1305628" cy="1144155"/>
            <a:chOff x="2358736" y="2782452"/>
            <a:chExt cx="1305628" cy="1144155"/>
          </a:xfrm>
        </p:grpSpPr>
        <p:pic>
          <p:nvPicPr>
            <p:cNvPr id="6" name="Picture 5" descr="pilha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736" y="2782452"/>
              <a:ext cx="1305628" cy="114415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1377872">
              <a:off x="2604358" y="3306465"/>
              <a:ext cx="77999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200">
                  <a:latin typeface="Dax-Regular"/>
                  <a:cs typeface="Dax-Regular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PILH</a:t>
              </a:r>
              <a:r>
                <a:rPr lang="pt-PT" dirty="0">
                  <a:solidFill>
                    <a:schemeClr val="bg1"/>
                  </a:solidFill>
                </a:rPr>
                <a:t>ÃO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1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anja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91" y="271320"/>
            <a:ext cx="3193502" cy="3198090"/>
          </a:xfrm>
          <a:prstGeom prst="rect">
            <a:avLst/>
          </a:prstGeom>
        </p:spPr>
      </p:pic>
      <p:pic>
        <p:nvPicPr>
          <p:cNvPr id="4" name="Picture 3" descr="interrogac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58" y="2707879"/>
            <a:ext cx="606105" cy="91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5875" y="937146"/>
            <a:ext cx="2463801" cy="170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E </a:t>
            </a: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como</a:t>
            </a: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nos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podemos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deslocar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poupando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energia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</p:txBody>
      </p:sp>
      <p:pic>
        <p:nvPicPr>
          <p:cNvPr id="6" name="Picture 5" descr="avi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3" y="2113030"/>
            <a:ext cx="1778660" cy="1060448"/>
          </a:xfrm>
          <a:prstGeom prst="rect">
            <a:avLst/>
          </a:prstGeom>
        </p:spPr>
      </p:pic>
      <p:pic>
        <p:nvPicPr>
          <p:cNvPr id="7" name="Picture 6" descr="carr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5" y="3469410"/>
            <a:ext cx="2107209" cy="1421245"/>
          </a:xfrm>
          <a:prstGeom prst="rect">
            <a:avLst/>
          </a:prstGeom>
        </p:spPr>
      </p:pic>
      <p:pic>
        <p:nvPicPr>
          <p:cNvPr id="8" name="Picture 7" descr="ComboioBicl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6" y="3596411"/>
            <a:ext cx="2744575" cy="14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Como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te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deslocas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?</a:t>
            </a:r>
          </a:p>
        </p:txBody>
      </p:sp>
      <p:pic>
        <p:nvPicPr>
          <p:cNvPr id="5" name="Picture 4" descr="DicasMobilid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18" y="658091"/>
            <a:ext cx="3912231" cy="860136"/>
          </a:xfrm>
          <a:prstGeom prst="rect">
            <a:avLst/>
          </a:prstGeom>
        </p:spPr>
      </p:pic>
      <p:pic>
        <p:nvPicPr>
          <p:cNvPr id="6" name="Picture 5" descr="bic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73" y="3452093"/>
            <a:ext cx="1114124" cy="1361208"/>
          </a:xfrm>
          <a:prstGeom prst="rect">
            <a:avLst/>
          </a:prstGeom>
        </p:spPr>
      </p:pic>
      <p:pic>
        <p:nvPicPr>
          <p:cNvPr id="7" name="Picture 6" descr="B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39" y="1815998"/>
            <a:ext cx="1288531" cy="1134270"/>
          </a:xfrm>
          <a:prstGeom prst="rect">
            <a:avLst/>
          </a:prstGeom>
        </p:spPr>
      </p:pic>
      <p:pic>
        <p:nvPicPr>
          <p:cNvPr id="8" name="Picture 7" descr="pat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97" y="1815998"/>
            <a:ext cx="1230272" cy="1151940"/>
          </a:xfrm>
          <a:prstGeom prst="rect">
            <a:avLst/>
          </a:prstGeom>
        </p:spPr>
      </p:pic>
      <p:pic>
        <p:nvPicPr>
          <p:cNvPr id="9" name="Picture 8" descr="carr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00" y="3686573"/>
            <a:ext cx="1198839" cy="1126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558" y="1978084"/>
            <a:ext cx="1480132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Utilizar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os</a:t>
            </a:r>
            <a:endParaRPr lang="en-US" sz="1600" dirty="0">
              <a:latin typeface="Dax-Regular"/>
              <a:cs typeface="Dax-Regular"/>
            </a:endParaRPr>
          </a:p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transportes</a:t>
            </a:r>
            <a:endParaRPr lang="en-US" sz="1600" dirty="0">
              <a:latin typeface="Dax-Regular"/>
              <a:cs typeface="Dax-Regular"/>
            </a:endParaRPr>
          </a:p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públicos</a:t>
            </a:r>
            <a:r>
              <a:rPr lang="en-US" sz="1600" dirty="0">
                <a:latin typeface="Dax-Regular"/>
                <a:cs typeface="Dax-Regular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7743" y="1978084"/>
            <a:ext cx="1480132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Ir</a:t>
            </a:r>
            <a:r>
              <a:rPr lang="en-US" sz="1600" dirty="0">
                <a:latin typeface="Dax-Regular"/>
                <a:cs typeface="Dax-Regular"/>
              </a:rPr>
              <a:t> a </a:t>
            </a:r>
            <a:r>
              <a:rPr lang="en-US" sz="1600" dirty="0" err="1">
                <a:latin typeface="Dax-Regular"/>
                <a:cs typeface="Dax-Regular"/>
              </a:rPr>
              <a:t>pé</a:t>
            </a:r>
            <a:r>
              <a:rPr lang="en-US" sz="1600" dirty="0">
                <a:latin typeface="Dax-Regular"/>
                <a:cs typeface="Dax-Regular"/>
              </a:rPr>
              <a:t>, de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Dax-Regular"/>
                <a:cs typeface="Dax-Regular"/>
              </a:rPr>
              <a:t>skate </a:t>
            </a:r>
            <a:r>
              <a:rPr lang="en-US" sz="1600" dirty="0" err="1">
                <a:latin typeface="Dax-Regular"/>
                <a:cs typeface="Dax-Regular"/>
              </a:rPr>
              <a:t>ou</a:t>
            </a:r>
            <a:endParaRPr lang="en-US" sz="1600" dirty="0">
              <a:latin typeface="Dax-Regular"/>
              <a:cs typeface="Dax-Regular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Dax-Regular"/>
                <a:cs typeface="Dax-Regular"/>
              </a:rPr>
              <a:t>de </a:t>
            </a:r>
            <a:r>
              <a:rPr lang="en-US" sz="1600" dirty="0" err="1">
                <a:latin typeface="Dax-Regular"/>
                <a:cs typeface="Dax-Regular"/>
              </a:rPr>
              <a:t>patins</a:t>
            </a:r>
            <a:r>
              <a:rPr lang="en-US" sz="1600" dirty="0">
                <a:latin typeface="Dax-Regular"/>
                <a:cs typeface="Dax-Regular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6558" y="3832609"/>
            <a:ext cx="1758788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Dizer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aos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pais</a:t>
            </a:r>
            <a:endParaRPr lang="en-US" sz="1600" dirty="0">
              <a:latin typeface="Dax-Regular"/>
              <a:cs typeface="Dax-Regular"/>
            </a:endParaRPr>
          </a:p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para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comprar</a:t>
            </a:r>
            <a:endParaRPr lang="en-US" sz="1600" dirty="0">
              <a:latin typeface="Dax-Regular"/>
              <a:cs typeface="Dax-Regular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Dax-Regular"/>
                <a:cs typeface="Dax-Regular"/>
              </a:rPr>
              <a:t>um </a:t>
            </a:r>
            <a:r>
              <a:rPr lang="en-US" sz="1600" dirty="0" err="1">
                <a:latin typeface="Dax-Regular"/>
                <a:cs typeface="Dax-Regular"/>
              </a:rPr>
              <a:t>carro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híbrido</a:t>
            </a:r>
            <a:r>
              <a:rPr lang="en-US" sz="1600" dirty="0">
                <a:latin typeface="Dax-Regular"/>
                <a:cs typeface="Dax-Regular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7743" y="3832609"/>
            <a:ext cx="2669116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Ir</a:t>
            </a:r>
            <a:r>
              <a:rPr lang="en-US" sz="1600" dirty="0">
                <a:latin typeface="Dax-Regular"/>
                <a:cs typeface="Dax-Regular"/>
              </a:rPr>
              <a:t> de </a:t>
            </a:r>
            <a:r>
              <a:rPr lang="en-US" sz="1600" dirty="0" err="1">
                <a:latin typeface="Dax-Regular"/>
                <a:cs typeface="Dax-Regular"/>
              </a:rPr>
              <a:t>bicicleta</a:t>
            </a:r>
            <a:r>
              <a:rPr lang="en-US" sz="1600" dirty="0">
                <a:latin typeface="Dax-Regular"/>
                <a:cs typeface="Dax-Regular"/>
              </a:rPr>
              <a:t> e,</a:t>
            </a:r>
          </a:p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sempre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que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possível</a:t>
            </a:r>
            <a:r>
              <a:rPr lang="en-US" sz="1600" dirty="0">
                <a:latin typeface="Dax-Regular"/>
                <a:cs typeface="Dax-Regular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n-US" sz="1600" dirty="0" err="1">
                <a:latin typeface="Dax-Regular"/>
                <a:cs typeface="Dax-Regular"/>
              </a:rPr>
              <a:t>numa</a:t>
            </a:r>
            <a:r>
              <a:rPr lang="en-US" sz="1600" dirty="0">
                <a:latin typeface="Dax-Regular"/>
                <a:cs typeface="Dax-Regular"/>
              </a:rPr>
              <a:t> </a:t>
            </a:r>
            <a:r>
              <a:rPr lang="en-US" sz="1600" dirty="0" err="1">
                <a:latin typeface="Dax-Regular"/>
                <a:cs typeface="Dax-Regular"/>
              </a:rPr>
              <a:t>ciclovia</a:t>
            </a:r>
            <a:r>
              <a:rPr lang="en-US" sz="1600" dirty="0">
                <a:latin typeface="Dax-Regular"/>
                <a:cs typeface="Dax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anja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34" y="277979"/>
            <a:ext cx="3168011" cy="3172563"/>
          </a:xfrm>
          <a:prstGeom prst="rect">
            <a:avLst/>
          </a:prstGeom>
        </p:spPr>
      </p:pic>
      <p:pic>
        <p:nvPicPr>
          <p:cNvPr id="4" name="Picture 3" descr="interrogac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58" y="2707879"/>
            <a:ext cx="606105" cy="91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5875" y="1196840"/>
            <a:ext cx="2463801" cy="126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Que</a:t>
            </a: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marca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deixa</a:t>
            </a: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 a</a:t>
            </a: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energia</a:t>
            </a: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que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consumimos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6" y="2284853"/>
            <a:ext cx="2011526" cy="2233999"/>
          </a:xfrm>
          <a:prstGeom prst="rect">
            <a:avLst/>
          </a:prstGeom>
        </p:spPr>
      </p:pic>
      <p:pic>
        <p:nvPicPr>
          <p:cNvPr id="7" name="Picture 6" descr="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81" y="2730359"/>
            <a:ext cx="2721604" cy="21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2" y="4582775"/>
            <a:ext cx="1645492" cy="560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Pegada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Energética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984" y="744262"/>
            <a:ext cx="5376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Dax-Medium"/>
                <a:cs typeface="Dax-Medium"/>
              </a:rPr>
              <a:t>Uma das </a:t>
            </a:r>
            <a:r>
              <a:rPr lang="en-US" sz="1600" dirty="0" err="1">
                <a:latin typeface="Dax-Medium"/>
                <a:cs typeface="Dax-Medium"/>
              </a:rPr>
              <a:t>formas</a:t>
            </a:r>
            <a:r>
              <a:rPr lang="en-US" sz="1600" dirty="0">
                <a:latin typeface="Dax-Medium"/>
                <a:cs typeface="Dax-Medium"/>
              </a:rPr>
              <a:t> de </a:t>
            </a:r>
            <a:r>
              <a:rPr lang="en-US" sz="1600" dirty="0" err="1">
                <a:latin typeface="Dax-Medium"/>
                <a:cs typeface="Dax-Medium"/>
              </a:rPr>
              <a:t>reduzirmos</a:t>
            </a:r>
            <a:r>
              <a:rPr lang="en-US" sz="1600" dirty="0">
                <a:latin typeface="Dax-Medium"/>
                <a:cs typeface="Dax-Medium"/>
              </a:rPr>
              <a:t> a </a:t>
            </a:r>
            <a:r>
              <a:rPr lang="en-US" sz="1600" dirty="0" err="1">
                <a:latin typeface="Dax-Medium"/>
                <a:cs typeface="Dax-Medium"/>
              </a:rPr>
              <a:t>nossa</a:t>
            </a:r>
            <a:r>
              <a:rPr lang="en-US" sz="1600" dirty="0">
                <a:latin typeface="Dax-Medium"/>
                <a:cs typeface="Dax-Medium"/>
              </a:rPr>
              <a:t> </a:t>
            </a:r>
            <a:r>
              <a:rPr lang="en-US" sz="1600" dirty="0" err="1">
                <a:latin typeface="Dax-Medium"/>
                <a:cs typeface="Dax-Medium"/>
              </a:rPr>
              <a:t>pegada</a:t>
            </a:r>
            <a:r>
              <a:rPr lang="en-US" sz="1600" dirty="0">
                <a:latin typeface="Dax-Medium"/>
                <a:cs typeface="Dax-Medium"/>
              </a:rPr>
              <a:t> </a:t>
            </a:r>
            <a:r>
              <a:rPr lang="en-US" sz="1600" dirty="0" err="1">
                <a:latin typeface="Dax-Medium"/>
                <a:cs typeface="Dax-Medium"/>
              </a:rPr>
              <a:t>energética</a:t>
            </a:r>
            <a:endParaRPr lang="en-US" sz="1600" dirty="0">
              <a:latin typeface="Dax-Medium"/>
              <a:cs typeface="Dax-Medium"/>
            </a:endParaRPr>
          </a:p>
          <a:p>
            <a:pPr algn="ctr"/>
            <a:r>
              <a:rPr lang="en-US" sz="1600" dirty="0" err="1">
                <a:latin typeface="Dax-Medium"/>
                <a:cs typeface="Dax-Medium"/>
              </a:rPr>
              <a:t>é</a:t>
            </a:r>
            <a:r>
              <a:rPr lang="en-US" sz="1600" dirty="0">
                <a:latin typeface="Dax-Medium"/>
                <a:cs typeface="Dax-Medium"/>
              </a:rPr>
              <a:t> </a:t>
            </a:r>
            <a:r>
              <a:rPr lang="en-US" sz="1600" dirty="0" err="1">
                <a:latin typeface="Dax-Medium"/>
                <a:cs typeface="Dax-Medium"/>
              </a:rPr>
              <a:t>utilizarmos</a:t>
            </a:r>
            <a:r>
              <a:rPr lang="en-US" sz="1600" dirty="0">
                <a:latin typeface="Dax-Medium"/>
                <a:cs typeface="Dax-Medium"/>
              </a:rPr>
              <a:t> a </a:t>
            </a:r>
            <a:r>
              <a:rPr lang="en-US" sz="1600" dirty="0" err="1">
                <a:solidFill>
                  <a:srgbClr val="DA531B"/>
                </a:solidFill>
                <a:latin typeface="Dax-Medium"/>
                <a:cs typeface="Dax-Medium"/>
              </a:rPr>
              <a:t>política</a:t>
            </a:r>
            <a:r>
              <a:rPr lang="en-US" sz="1600" dirty="0">
                <a:solidFill>
                  <a:srgbClr val="DA531B"/>
                </a:solidFill>
                <a:latin typeface="Dax-Medium"/>
                <a:cs typeface="Dax-Medium"/>
              </a:rPr>
              <a:t> dos </a:t>
            </a:r>
            <a:r>
              <a:rPr lang="en-US" sz="1600" dirty="0" err="1">
                <a:solidFill>
                  <a:srgbClr val="DA531B"/>
                </a:solidFill>
                <a:latin typeface="Dax-Medium"/>
                <a:cs typeface="Dax-Medium"/>
              </a:rPr>
              <a:t>três</a:t>
            </a:r>
            <a:r>
              <a:rPr lang="en-US" sz="1600" dirty="0">
                <a:solidFill>
                  <a:srgbClr val="DA531B"/>
                </a:solidFill>
                <a:latin typeface="Dax-Medium"/>
                <a:cs typeface="Dax-Medium"/>
              </a:rPr>
              <a:t> R’s: </a:t>
            </a:r>
          </a:p>
        </p:txBody>
      </p:sp>
      <p:pic>
        <p:nvPicPr>
          <p:cNvPr id="6" name="Picture 5" descr="nuve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47" y="1747141"/>
            <a:ext cx="1282192" cy="1305504"/>
          </a:xfrm>
          <a:prstGeom prst="rect">
            <a:avLst/>
          </a:prstGeom>
        </p:spPr>
      </p:pic>
      <p:pic>
        <p:nvPicPr>
          <p:cNvPr id="8" name="Picture 7" descr="Reclic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44" y="2193475"/>
            <a:ext cx="1310888" cy="1939023"/>
          </a:xfrm>
          <a:prstGeom prst="rect">
            <a:avLst/>
          </a:prstGeom>
        </p:spPr>
      </p:pic>
      <p:pic>
        <p:nvPicPr>
          <p:cNvPr id="9" name="Picture 8" descr="reutiliz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26" y="2193475"/>
            <a:ext cx="1470147" cy="1927023"/>
          </a:xfrm>
          <a:prstGeom prst="rect">
            <a:avLst/>
          </a:prstGeom>
        </p:spPr>
      </p:pic>
      <p:pic>
        <p:nvPicPr>
          <p:cNvPr id="10" name="Picture 9" descr="reduzi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29" y="2189858"/>
            <a:ext cx="1335494" cy="2026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4" y="4320979"/>
            <a:ext cx="425033" cy="523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8" y="3604263"/>
            <a:ext cx="418874" cy="708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9" y="2825099"/>
            <a:ext cx="375754" cy="683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8" y="2008911"/>
            <a:ext cx="554392" cy="7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4726" y="1725272"/>
            <a:ext cx="2574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Dax-Medium"/>
                <a:cs typeface="Dax-Medium"/>
              </a:rPr>
              <a:t>Um </a:t>
            </a:r>
            <a:r>
              <a:rPr lang="en-US" sz="2000" dirty="0" err="1">
                <a:latin typeface="Dax-Medium"/>
                <a:cs typeface="Dax-Medium"/>
              </a:rPr>
              <a:t>projeto</a:t>
            </a:r>
            <a:r>
              <a:rPr lang="en-US" sz="2000" dirty="0">
                <a:latin typeface="Dax-Medium"/>
                <a:cs typeface="Dax-Medium"/>
              </a:rPr>
              <a:t> </a:t>
            </a:r>
            <a:r>
              <a:rPr lang="en-US" sz="2000" dirty="0" err="1">
                <a:latin typeface="Dax-Medium"/>
                <a:cs typeface="Dax-Medium"/>
              </a:rPr>
              <a:t>educativo</a:t>
            </a:r>
            <a:endParaRPr lang="en-US" sz="2000" dirty="0">
              <a:latin typeface="Dax-Medium"/>
              <a:cs typeface="Dax-Medium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21" y="2240948"/>
            <a:ext cx="1703358" cy="9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vemS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" y="0"/>
            <a:ext cx="1093355" cy="1406410"/>
          </a:xfrm>
          <a:prstGeom prst="rect">
            <a:avLst/>
          </a:prstGeom>
        </p:spPr>
      </p:pic>
      <p:pic>
        <p:nvPicPr>
          <p:cNvPr id="6" name="Picture 5" descr="Nuve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09" y="-187036"/>
            <a:ext cx="1835727" cy="1694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De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onde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vem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a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energia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7" name="Picture 6" descr="rel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5092"/>
            <a:ext cx="9144000" cy="978408"/>
          </a:xfrm>
          <a:prstGeom prst="rect">
            <a:avLst/>
          </a:prstGeom>
        </p:spPr>
      </p:pic>
      <p:pic>
        <p:nvPicPr>
          <p:cNvPr id="8" name="Picture 7" descr="Miu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28" y="2389909"/>
            <a:ext cx="1613130" cy="26900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08561" y="657148"/>
            <a:ext cx="3575896" cy="1699940"/>
            <a:chOff x="3408561" y="657148"/>
            <a:chExt cx="3575896" cy="1699940"/>
          </a:xfrm>
        </p:grpSpPr>
        <p:pic>
          <p:nvPicPr>
            <p:cNvPr id="12" name="Picture 11" descr="balao-nov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561" y="657148"/>
              <a:ext cx="3575896" cy="16999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38683" y="944659"/>
              <a:ext cx="30364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Sabem</a:t>
              </a:r>
              <a:r>
                <a:rPr lang="en-US" sz="2700" dirty="0" smtClean="0">
                  <a:solidFill>
                    <a:srgbClr val="DA531B"/>
                  </a:solidFill>
                  <a:latin typeface="Dax-Medium"/>
                  <a:cs typeface="Dax-Medium"/>
                </a:rPr>
                <a:t> de </a:t>
              </a:r>
              <a:r>
                <a:rPr lang="en-US" sz="2700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onde</a:t>
              </a:r>
              <a:endParaRPr lang="en-US" sz="2700" dirty="0" smtClean="0">
                <a:solidFill>
                  <a:srgbClr val="DA531B"/>
                </a:solidFill>
                <a:latin typeface="Dax-Medium"/>
                <a:cs typeface="Dax-Medium"/>
              </a:endParaRPr>
            </a:p>
            <a:p>
              <a:pPr algn="ctr"/>
              <a:r>
                <a:rPr lang="en-US" sz="2700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vem</a:t>
              </a:r>
              <a:r>
                <a:rPr lang="en-US" sz="2700" dirty="0" smtClean="0">
                  <a:solidFill>
                    <a:srgbClr val="DA531B"/>
                  </a:solidFill>
                  <a:latin typeface="Dax-Medium"/>
                  <a:cs typeface="Dax-Medium"/>
                </a:rPr>
                <a:t> a </a:t>
              </a:r>
              <a:r>
                <a:rPr lang="en-US" sz="2700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energia</a:t>
              </a:r>
              <a:endParaRPr lang="en-US" sz="2700" dirty="0">
                <a:solidFill>
                  <a:srgbClr val="DA531B"/>
                </a:solidFill>
                <a:latin typeface="Dax-Medium"/>
                <a:cs typeface="Dax-Medium"/>
              </a:endParaRPr>
            </a:p>
          </p:txBody>
        </p:sp>
      </p:grpSp>
      <p:pic>
        <p:nvPicPr>
          <p:cNvPr id="13" name="Picture 12" descr="Bull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28" y="2869046"/>
            <a:ext cx="200890" cy="2008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399" y="2773034"/>
            <a:ext cx="4194464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Dax-Regular"/>
                <a:cs typeface="Dax-Regular"/>
              </a:rPr>
              <a:t>A </a:t>
            </a:r>
            <a:r>
              <a:rPr lang="en-US" sz="1400" dirty="0" err="1">
                <a:latin typeface="Dax-Regular"/>
                <a:cs typeface="Dax-Regular"/>
              </a:rPr>
              <a:t>energia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permite-nos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mudar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qualquer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coisa</a:t>
            </a:r>
            <a:endParaRPr lang="en-US" sz="14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Dax-Regular"/>
                <a:cs typeface="Dax-Regular"/>
              </a:rPr>
              <a:t>à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nossa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volta</a:t>
            </a:r>
            <a:r>
              <a:rPr lang="en-US" sz="1400" dirty="0">
                <a:latin typeface="Dax-Regular"/>
                <a:cs typeface="Dax-Regular"/>
              </a:rPr>
              <a:t>: </a:t>
            </a:r>
            <a:r>
              <a:rPr lang="en-US" sz="1400" dirty="0" err="1">
                <a:latin typeface="Dax-Regular"/>
                <a:cs typeface="Dax-Regular"/>
              </a:rPr>
              <a:t>transformar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escuridão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em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luz</a:t>
            </a:r>
            <a:r>
              <a:rPr lang="en-US" sz="1400" dirty="0">
                <a:latin typeface="Dax-Regular"/>
                <a:cs typeface="Dax-Regular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Dax-Regular"/>
                <a:cs typeface="Dax-Regular"/>
              </a:rPr>
              <a:t>aquecer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uma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sala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que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esteja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fria</a:t>
            </a:r>
            <a:r>
              <a:rPr lang="en-US" sz="1400" dirty="0">
                <a:latin typeface="Dax-Regular"/>
                <a:cs typeface="Dax-Regular"/>
              </a:rPr>
              <a:t>, </a:t>
            </a:r>
            <a:r>
              <a:rPr lang="en-US" sz="1400" dirty="0" err="1">
                <a:latin typeface="Dax-Regular"/>
                <a:cs typeface="Dax-Regular"/>
              </a:rPr>
              <a:t>deslocarmo-nos</a:t>
            </a:r>
            <a:endParaRPr lang="en-US" sz="14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Dax-Regular"/>
                <a:cs typeface="Dax-Regular"/>
              </a:rPr>
              <a:t>de um </a:t>
            </a:r>
            <a:r>
              <a:rPr lang="en-US" sz="1400" dirty="0" err="1">
                <a:latin typeface="Dax-Regular"/>
                <a:cs typeface="Dax-Regular"/>
              </a:rPr>
              <a:t>lado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para</a:t>
            </a:r>
            <a:r>
              <a:rPr lang="en-US" sz="1400" dirty="0">
                <a:latin typeface="Dax-Regular"/>
                <a:cs typeface="Dax-Regular"/>
              </a:rPr>
              <a:t> o outro...</a:t>
            </a:r>
          </a:p>
        </p:txBody>
      </p:sp>
      <p:pic>
        <p:nvPicPr>
          <p:cNvPr id="9" name="Picture 8" descr="interrogaca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31" y="1037027"/>
            <a:ext cx="631536" cy="9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vemS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" y="0"/>
            <a:ext cx="1093355" cy="1406410"/>
          </a:xfrm>
          <a:prstGeom prst="rect">
            <a:avLst/>
          </a:prstGeom>
        </p:spPr>
      </p:pic>
      <p:pic>
        <p:nvPicPr>
          <p:cNvPr id="6" name="Picture 5" descr="Nuve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09" y="-187036"/>
            <a:ext cx="1835727" cy="1694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De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onde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vem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a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energia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7" name="Picture 6" descr="rel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5092"/>
            <a:ext cx="9144000" cy="978408"/>
          </a:xfrm>
          <a:prstGeom prst="rect">
            <a:avLst/>
          </a:prstGeom>
        </p:spPr>
      </p:pic>
      <p:pic>
        <p:nvPicPr>
          <p:cNvPr id="13" name="Picture 12" descr="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73" y="686955"/>
            <a:ext cx="200890" cy="2008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77486" y="594587"/>
            <a:ext cx="4194464" cy="1102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Dax-Regular"/>
                <a:cs typeface="Dax-Regular"/>
              </a:rPr>
              <a:t>Quando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comemos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ficamos</a:t>
            </a:r>
            <a:r>
              <a:rPr lang="en-US" sz="1400" dirty="0">
                <a:latin typeface="Dax-Regular"/>
                <a:cs typeface="Dax-Regular"/>
              </a:rPr>
              <a:t> com </a:t>
            </a:r>
            <a:r>
              <a:rPr lang="en-US" sz="1400" dirty="0" err="1">
                <a:latin typeface="Dax-Regular"/>
                <a:cs typeface="Dax-Regular"/>
              </a:rPr>
              <a:t>energia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para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brincar</a:t>
            </a:r>
            <a:r>
              <a:rPr lang="en-US" sz="1400" dirty="0" smtClean="0">
                <a:latin typeface="Dax-Regular"/>
                <a:cs typeface="Dax-Regular"/>
              </a:rPr>
              <a:t>, </a:t>
            </a:r>
            <a:r>
              <a:rPr lang="en-US" sz="1400" dirty="0" err="1" smtClean="0">
                <a:latin typeface="Dax-Regular"/>
                <a:cs typeface="Dax-Regular"/>
              </a:rPr>
              <a:t>estudar</a:t>
            </a:r>
            <a:r>
              <a:rPr lang="en-US" sz="1400" dirty="0">
                <a:latin typeface="Dax-Regular"/>
                <a:cs typeface="Dax-Regular"/>
              </a:rPr>
              <a:t>, </a:t>
            </a:r>
            <a:r>
              <a:rPr lang="en-US" sz="1400" dirty="0" err="1">
                <a:latin typeface="Dax-Regular"/>
                <a:cs typeface="Dax-Regular"/>
              </a:rPr>
              <a:t>correr</a:t>
            </a:r>
            <a:r>
              <a:rPr lang="en-US" sz="1400" dirty="0">
                <a:latin typeface="Dax-Regular"/>
                <a:cs typeface="Dax-Regular"/>
              </a:rPr>
              <a:t>. </a:t>
            </a:r>
            <a:r>
              <a:rPr lang="en-US" sz="1400" dirty="0" err="1">
                <a:latin typeface="Dax-Regular"/>
                <a:cs typeface="Dax-Regular"/>
              </a:rPr>
              <a:t>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alimentos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são</a:t>
            </a:r>
            <a:r>
              <a:rPr lang="en-US" sz="1400" dirty="0">
                <a:latin typeface="Dax-Regular"/>
                <a:cs typeface="Dax-Regular"/>
              </a:rPr>
              <a:t> a </a:t>
            </a:r>
            <a:r>
              <a:rPr lang="en-US" sz="1400" dirty="0" err="1">
                <a:latin typeface="Dax-Regular"/>
                <a:cs typeface="Dax-Regular"/>
              </a:rPr>
              <a:t>nossa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 smtClean="0">
                <a:latin typeface="Dax-Regular"/>
                <a:cs typeface="Dax-Regular"/>
              </a:rPr>
              <a:t>fonte</a:t>
            </a:r>
            <a:r>
              <a:rPr lang="en-US" sz="1400" dirty="0" smtClean="0">
                <a:latin typeface="Dax-Regular"/>
                <a:cs typeface="Dax-Regular"/>
              </a:rPr>
              <a:t> de </a:t>
            </a:r>
            <a:r>
              <a:rPr lang="en-US" sz="1400" dirty="0" err="1">
                <a:latin typeface="Dax-Regular"/>
                <a:cs typeface="Dax-Regular"/>
              </a:rPr>
              <a:t>energia</a:t>
            </a:r>
            <a:r>
              <a:rPr lang="en-US" sz="1400" dirty="0">
                <a:latin typeface="Dax-Regular"/>
                <a:cs typeface="Dax-Regular"/>
              </a:rPr>
              <a:t>. </a:t>
            </a:r>
            <a:r>
              <a:rPr lang="en-US" sz="1400" dirty="0" err="1">
                <a:latin typeface="Dax-Regular"/>
                <a:cs typeface="Dax-Regular"/>
              </a:rPr>
              <a:t>Sem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eles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ficamos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cansados</a:t>
            </a:r>
            <a:r>
              <a:rPr lang="en-US" sz="1400" dirty="0">
                <a:latin typeface="Dax-Regular"/>
                <a:cs typeface="Dax-Regular"/>
              </a:rPr>
              <a:t> e </a:t>
            </a:r>
            <a:r>
              <a:rPr lang="en-US" sz="1400" dirty="0" err="1" smtClean="0">
                <a:latin typeface="Dax-Regular"/>
                <a:cs typeface="Dax-Regular"/>
              </a:rPr>
              <a:t>sem</a:t>
            </a:r>
            <a:r>
              <a:rPr lang="en-US" sz="1400" dirty="0" smtClean="0">
                <a:latin typeface="Dax-Regular"/>
                <a:cs typeface="Dax-Regular"/>
              </a:rPr>
              <a:t> </a:t>
            </a:r>
            <a:r>
              <a:rPr lang="en-US" sz="1400" dirty="0" err="1" smtClean="0">
                <a:latin typeface="Dax-Regular"/>
                <a:cs typeface="Dax-Regular"/>
              </a:rPr>
              <a:t>vontade</a:t>
            </a:r>
            <a:r>
              <a:rPr lang="en-US" sz="1400" dirty="0" smtClean="0">
                <a:latin typeface="Dax-Regular"/>
                <a:cs typeface="Dax-Regular"/>
              </a:rPr>
              <a:t> </a:t>
            </a:r>
            <a:r>
              <a:rPr lang="en-US" sz="1400" dirty="0">
                <a:latin typeface="Dax-Regular"/>
                <a:cs typeface="Dax-Regular"/>
              </a:rPr>
              <a:t>de </a:t>
            </a:r>
            <a:r>
              <a:rPr lang="en-US" sz="1400" dirty="0" err="1">
                <a:latin typeface="Dax-Regular"/>
                <a:cs typeface="Dax-Regular"/>
              </a:rPr>
              <a:t>nos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mexer</a:t>
            </a:r>
            <a:r>
              <a:rPr lang="en-US" sz="1400" dirty="0">
                <a:latin typeface="Dax-Regular"/>
                <a:cs typeface="Dax-Regular"/>
              </a:rPr>
              <a:t>.</a:t>
            </a:r>
          </a:p>
        </p:txBody>
      </p:sp>
      <p:pic>
        <p:nvPicPr>
          <p:cNvPr id="15" name="Picture 14" descr="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73" y="1922319"/>
            <a:ext cx="200890" cy="200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77486" y="1829951"/>
            <a:ext cx="4194464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Dax-Regular"/>
                <a:cs typeface="Dax-Regular"/>
              </a:rPr>
              <a:t>Sabem</a:t>
            </a:r>
            <a:r>
              <a:rPr lang="en-US" sz="1400" dirty="0">
                <a:latin typeface="Dax-Regular"/>
                <a:cs typeface="Dax-Regular"/>
              </a:rPr>
              <a:t> o </a:t>
            </a:r>
            <a:r>
              <a:rPr lang="en-US" sz="1400" dirty="0" err="1">
                <a:latin typeface="Dax-Regular"/>
                <a:cs typeface="Dax-Regular"/>
              </a:rPr>
              <a:t>que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faz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andar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carros</a:t>
            </a:r>
            <a:r>
              <a:rPr lang="en-US" sz="1400" dirty="0">
                <a:latin typeface="Dax-Regular"/>
                <a:cs typeface="Dax-Regular"/>
              </a:rPr>
              <a:t>, </a:t>
            </a:r>
            <a:r>
              <a:rPr lang="en-US" sz="1400" dirty="0" err="1">
                <a:latin typeface="Dax-Regular"/>
                <a:cs typeface="Dax-Regular"/>
              </a:rPr>
              <a:t>acender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uma</a:t>
            </a:r>
            <a:endParaRPr lang="en-US" sz="14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Dax-Regular"/>
                <a:cs typeface="Dax-Regular"/>
              </a:rPr>
              <a:t>lâmpada</a:t>
            </a:r>
            <a:r>
              <a:rPr lang="en-US" sz="1400" dirty="0">
                <a:latin typeface="Dax-Regular"/>
                <a:cs typeface="Dax-Regular"/>
              </a:rPr>
              <a:t>, </a:t>
            </a:r>
            <a:r>
              <a:rPr lang="en-US" sz="1400" dirty="0" err="1">
                <a:latin typeface="Dax-Regular"/>
                <a:cs typeface="Dax-Regular"/>
              </a:rPr>
              <a:t>navegar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barcos</a:t>
            </a:r>
            <a:r>
              <a:rPr lang="en-US" sz="1400" dirty="0">
                <a:latin typeface="Dax-Regular"/>
                <a:cs typeface="Dax-Regular"/>
              </a:rPr>
              <a:t> </a:t>
            </a:r>
            <a:r>
              <a:rPr lang="en-US" sz="1400" dirty="0" err="1">
                <a:latin typeface="Dax-Regular"/>
                <a:cs typeface="Dax-Regular"/>
              </a:rPr>
              <a:t>à</a:t>
            </a:r>
            <a:r>
              <a:rPr lang="en-US" sz="1400" dirty="0">
                <a:latin typeface="Dax-Regular"/>
                <a:cs typeface="Dax-Regular"/>
              </a:rPr>
              <a:t> vela?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53773" y="2638138"/>
            <a:ext cx="2968379" cy="1596228"/>
            <a:chOff x="3053773" y="2638138"/>
            <a:chExt cx="2968379" cy="1596228"/>
          </a:xfrm>
        </p:grpSpPr>
        <p:pic>
          <p:nvPicPr>
            <p:cNvPr id="11" name="Picture 10" descr="bala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73" y="2638138"/>
              <a:ext cx="2967052" cy="1596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11682" y="3118319"/>
              <a:ext cx="2176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Conhecem</a:t>
              </a:r>
              <a:r>
                <a:rPr lang="en-US" dirty="0" smtClean="0">
                  <a:solidFill>
                    <a:srgbClr val="DA531B"/>
                  </a:solidFill>
                  <a:latin typeface="Dax-Medium"/>
                  <a:cs typeface="Dax-Medium"/>
                </a:rPr>
                <a:t> </a:t>
              </a:r>
              <a:r>
                <a:rPr lang="en-US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outras</a:t>
              </a:r>
              <a:endParaRPr lang="en-US" dirty="0" smtClean="0">
                <a:solidFill>
                  <a:srgbClr val="DA531B"/>
                </a:solidFill>
                <a:latin typeface="Dax-Medium"/>
                <a:cs typeface="Dax-Medium"/>
              </a:endParaRPr>
            </a:p>
            <a:p>
              <a:pPr algn="ctr"/>
              <a:r>
                <a:rPr lang="en-US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fontes</a:t>
              </a:r>
              <a:r>
                <a:rPr lang="en-US" dirty="0" smtClean="0">
                  <a:solidFill>
                    <a:srgbClr val="DA531B"/>
                  </a:solidFill>
                  <a:latin typeface="Dax-Medium"/>
                  <a:cs typeface="Dax-Medium"/>
                </a:rPr>
                <a:t> de </a:t>
              </a:r>
              <a:r>
                <a:rPr lang="en-US" dirty="0" err="1" smtClean="0">
                  <a:solidFill>
                    <a:srgbClr val="DA531B"/>
                  </a:solidFill>
                  <a:latin typeface="Dax-Medium"/>
                  <a:cs typeface="Dax-Medium"/>
                </a:rPr>
                <a:t>energia</a:t>
              </a:r>
              <a:endParaRPr lang="en-US" dirty="0">
                <a:solidFill>
                  <a:srgbClr val="DA531B"/>
                </a:solidFill>
                <a:latin typeface="Dax-Medium"/>
                <a:cs typeface="Dax-Medium"/>
              </a:endParaRPr>
            </a:p>
          </p:txBody>
        </p:sp>
        <p:pic>
          <p:nvPicPr>
            <p:cNvPr id="17" name="Picture 16" descr="interrogaca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0" y="3118319"/>
              <a:ext cx="434152" cy="646331"/>
            </a:xfrm>
            <a:prstGeom prst="rect">
              <a:avLst/>
            </a:prstGeom>
          </p:spPr>
        </p:pic>
      </p:grpSp>
      <p:pic>
        <p:nvPicPr>
          <p:cNvPr id="18" name="Picture 17" descr="Miud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46" y="2075701"/>
            <a:ext cx="1759527" cy="30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De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onde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vem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a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energia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8" name="Picture 7" descr="Ti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15" y="617681"/>
            <a:ext cx="3958746" cy="900546"/>
          </a:xfrm>
          <a:prstGeom prst="rect">
            <a:avLst/>
          </a:prstGeom>
        </p:spPr>
      </p:pic>
      <p:pic>
        <p:nvPicPr>
          <p:cNvPr id="9" name="Picture 8" descr="QuadroAzul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7" y="1805237"/>
            <a:ext cx="3717636" cy="3205489"/>
          </a:xfrm>
          <a:prstGeom prst="rect">
            <a:avLst/>
          </a:prstGeom>
        </p:spPr>
      </p:pic>
      <p:pic>
        <p:nvPicPr>
          <p:cNvPr id="12" name="Picture 11" descr="QuadroLaranja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66" y="1805237"/>
            <a:ext cx="2968536" cy="2079808"/>
          </a:xfrm>
          <a:prstGeom prst="rect">
            <a:avLst/>
          </a:prstGeom>
        </p:spPr>
      </p:pic>
      <p:pic>
        <p:nvPicPr>
          <p:cNvPr id="19" name="Picture 18" descr="IlustraNaoRenovavei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26" y="3480956"/>
            <a:ext cx="3364021" cy="1312338"/>
          </a:xfrm>
          <a:prstGeom prst="rect">
            <a:avLst/>
          </a:prstGeom>
        </p:spPr>
      </p:pic>
      <p:pic>
        <p:nvPicPr>
          <p:cNvPr id="20" name="Picture 19" descr="mar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57" y="4018155"/>
            <a:ext cx="1195944" cy="340254"/>
          </a:xfrm>
          <a:prstGeom prst="rect">
            <a:avLst/>
          </a:prstGeom>
        </p:spPr>
      </p:pic>
      <p:pic>
        <p:nvPicPr>
          <p:cNvPr id="21" name="Picture 20" descr="mar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94" y="4011510"/>
            <a:ext cx="370173" cy="2245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60138" y="2004892"/>
            <a:ext cx="250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Dax-Medium"/>
                <a:cs typeface="Dax-Medium"/>
              </a:rPr>
              <a:t>Energias</a:t>
            </a:r>
            <a:r>
              <a:rPr lang="en-US" sz="1400" dirty="0">
                <a:solidFill>
                  <a:schemeClr val="bg1"/>
                </a:solidFill>
                <a:latin typeface="Dax-Medium"/>
                <a:cs typeface="Dax-Medium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Dax-Medium"/>
                <a:cs typeface="Dax-Medium"/>
              </a:rPr>
              <a:t>Renováveis</a:t>
            </a:r>
            <a:endParaRPr lang="en-US" sz="1400" dirty="0">
              <a:solidFill>
                <a:schemeClr val="bg1"/>
              </a:solidFill>
              <a:latin typeface="Dax-Medium"/>
              <a:cs typeface="Dax-Medium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Dax-Regular"/>
                <a:cs typeface="Dax-Regular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Dax-Regular"/>
                <a:cs typeface="Dax-Regular"/>
              </a:rPr>
              <a:t>aquelas</a:t>
            </a:r>
            <a:r>
              <a:rPr lang="en-US" sz="1000" dirty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Dax-Regular"/>
                <a:cs typeface="Dax-Regular"/>
              </a:rPr>
              <a:t>que</a:t>
            </a:r>
            <a:r>
              <a:rPr lang="en-US" sz="1000" dirty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Dax-Regular"/>
                <a:cs typeface="Dax-Regular"/>
              </a:rPr>
              <a:t>não</a:t>
            </a:r>
            <a:r>
              <a:rPr lang="en-US" sz="1000" dirty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Dax-Regular"/>
                <a:cs typeface="Dax-Regular"/>
              </a:rPr>
              <a:t>acabam</a:t>
            </a:r>
            <a:r>
              <a:rPr lang="en-US" sz="1000" dirty="0">
                <a:solidFill>
                  <a:schemeClr val="bg1"/>
                </a:solidFill>
                <a:latin typeface="Dax-Regular"/>
                <a:cs typeface="Dax-Regular"/>
              </a:rPr>
              <a:t>)</a:t>
            </a:r>
          </a:p>
          <a:p>
            <a:pPr algn="ctr"/>
            <a:endParaRPr lang="en-US" sz="1200" dirty="0" smtClean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Dax-Regular"/>
                <a:cs typeface="Dax-Regular"/>
              </a:rPr>
              <a:t>Solar</a:t>
            </a:r>
            <a:endParaRPr lang="en-US" sz="1200" dirty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Dax-Regular"/>
                <a:cs typeface="Dax-Regular"/>
              </a:rPr>
              <a:t>Geotérmica</a:t>
            </a:r>
            <a:endParaRPr lang="en-US" sz="1200" dirty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Dax-Regular"/>
                <a:cs typeface="Dax-Regular"/>
              </a:rPr>
              <a:t>Eólica</a:t>
            </a:r>
            <a:endParaRPr lang="en-US" sz="1200" dirty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Dax-Regular"/>
                <a:cs typeface="Dax-Regular"/>
              </a:rPr>
              <a:t>Hídrica</a:t>
            </a:r>
            <a:endParaRPr lang="en-US" sz="1200" dirty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Dax-Regular"/>
                <a:cs typeface="Dax-Regular"/>
              </a:rPr>
              <a:t>Biomassa</a:t>
            </a:r>
            <a:endParaRPr lang="en-US" sz="1200" dirty="0">
              <a:solidFill>
                <a:schemeClr val="bg1"/>
              </a:solidFill>
              <a:latin typeface="Dax-Regular"/>
              <a:cs typeface="Dax-Regula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7497" y="2004892"/>
            <a:ext cx="25088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Dax-Medium"/>
                <a:cs typeface="Dax-Medium"/>
              </a:rPr>
              <a:t>Energias</a:t>
            </a:r>
            <a:r>
              <a:rPr lang="en-US" sz="1400" dirty="0" smtClean="0">
                <a:solidFill>
                  <a:schemeClr val="bg1"/>
                </a:solidFill>
                <a:latin typeface="Dax-Medium"/>
                <a:cs typeface="Dax-Medium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Dax-Medium"/>
                <a:cs typeface="Dax-Medium"/>
              </a:rPr>
              <a:t>Não</a:t>
            </a:r>
            <a:r>
              <a:rPr lang="en-US" sz="1400" dirty="0" smtClean="0">
                <a:solidFill>
                  <a:schemeClr val="bg1"/>
                </a:solidFill>
                <a:latin typeface="Dax-Medium"/>
                <a:cs typeface="Dax-Medium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Dax-Medium"/>
                <a:cs typeface="Dax-Medium"/>
              </a:rPr>
              <a:t>Renováveis</a:t>
            </a:r>
            <a:endParaRPr lang="en-US" sz="1400" dirty="0" smtClean="0">
              <a:solidFill>
                <a:schemeClr val="bg1"/>
              </a:solidFill>
              <a:latin typeface="Dax-Medium"/>
              <a:cs typeface="Dax-Medium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Dax-Regular"/>
                <a:cs typeface="Dax-Regular"/>
              </a:rPr>
              <a:t>(</a:t>
            </a:r>
            <a:r>
              <a:rPr lang="en-US" sz="1000" dirty="0" err="1" smtClean="0">
                <a:solidFill>
                  <a:schemeClr val="bg1"/>
                </a:solidFill>
                <a:latin typeface="Dax-Regular"/>
                <a:cs typeface="Dax-Regular"/>
              </a:rPr>
              <a:t>aquelas</a:t>
            </a:r>
            <a:r>
              <a:rPr lang="en-US" sz="1000" dirty="0" smtClean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Dax-Regular"/>
                <a:cs typeface="Dax-Regular"/>
              </a:rPr>
              <a:t>que</a:t>
            </a:r>
            <a:r>
              <a:rPr lang="en-US" sz="1000" dirty="0" smtClean="0">
                <a:solidFill>
                  <a:schemeClr val="bg1"/>
                </a:solidFill>
                <a:latin typeface="Dax-Regular"/>
                <a:cs typeface="Dax-Regular"/>
              </a:rPr>
              <a:t> um </a:t>
            </a:r>
            <a:r>
              <a:rPr lang="en-US" sz="1000" dirty="0" err="1" smtClean="0">
                <a:solidFill>
                  <a:schemeClr val="bg1"/>
                </a:solidFill>
                <a:latin typeface="Dax-Regular"/>
                <a:cs typeface="Dax-Regular"/>
              </a:rPr>
              <a:t>dia</a:t>
            </a:r>
            <a:r>
              <a:rPr lang="en-US" sz="1000" dirty="0" smtClean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Dax-Regular"/>
                <a:cs typeface="Dax-Regular"/>
              </a:rPr>
              <a:t>vão</a:t>
            </a:r>
            <a:r>
              <a:rPr lang="en-US" sz="1000" dirty="0" smtClean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Dax-Regular"/>
                <a:cs typeface="Dax-Regular"/>
              </a:rPr>
              <a:t>acabar</a:t>
            </a:r>
            <a:r>
              <a:rPr lang="en-US" sz="1000" dirty="0" smtClean="0">
                <a:solidFill>
                  <a:schemeClr val="bg1"/>
                </a:solidFill>
                <a:latin typeface="Dax-Regular"/>
                <a:cs typeface="Dax-Regular"/>
              </a:rPr>
              <a:t>)</a:t>
            </a:r>
          </a:p>
          <a:p>
            <a:pPr algn="ctr"/>
            <a:endParaRPr lang="en-US" sz="1200" dirty="0" smtClean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  <a:latin typeface="Dax-Medium"/>
                <a:cs typeface="Dax-Medium"/>
              </a:rPr>
              <a:t>Combustíveis</a:t>
            </a:r>
            <a:r>
              <a:rPr lang="en-US" sz="1100" dirty="0">
                <a:solidFill>
                  <a:schemeClr val="bg1"/>
                </a:solidFill>
                <a:latin typeface="Dax-Medium"/>
                <a:cs typeface="Dax-Medium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Dax-Medium"/>
                <a:cs typeface="Dax-Medium"/>
              </a:rPr>
              <a:t>fósseis</a:t>
            </a:r>
            <a:endParaRPr lang="en-US" sz="1100" dirty="0">
              <a:solidFill>
                <a:schemeClr val="bg1"/>
              </a:solidFill>
              <a:latin typeface="Dax-Medium"/>
              <a:cs typeface="Dax-Medium"/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Petróleo</a:t>
            </a:r>
            <a:r>
              <a:rPr lang="en-US" sz="1100" dirty="0">
                <a:solidFill>
                  <a:schemeClr val="bg1"/>
                </a:solidFill>
                <a:latin typeface="Dax-Regular"/>
                <a:cs typeface="Dax-Regular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Gás</a:t>
            </a:r>
            <a:r>
              <a:rPr lang="en-US" sz="1100" dirty="0">
                <a:solidFill>
                  <a:schemeClr val="bg1"/>
                </a:solidFill>
                <a:latin typeface="Dax-Regular"/>
                <a:cs typeface="Dax-Regular"/>
              </a:rPr>
              <a:t> Natural e </a:t>
            </a:r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Carvão</a:t>
            </a:r>
            <a:endParaRPr lang="en-US" sz="1100" dirty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  <a:latin typeface="Dax-Medium"/>
                <a:cs typeface="Dax-Medium"/>
              </a:rPr>
              <a:t>Combustíveis</a:t>
            </a:r>
            <a:r>
              <a:rPr lang="en-US" sz="1100" dirty="0">
                <a:solidFill>
                  <a:schemeClr val="bg1"/>
                </a:solidFill>
                <a:latin typeface="Dax-Medium"/>
                <a:cs typeface="Dax-Medium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Dax-Medium"/>
                <a:cs typeface="Dax-Medium"/>
              </a:rPr>
              <a:t>nucleares</a:t>
            </a:r>
            <a:endParaRPr lang="en-US" sz="1100" dirty="0">
              <a:solidFill>
                <a:schemeClr val="bg1"/>
              </a:solidFill>
              <a:latin typeface="Dax-Medium"/>
              <a:cs typeface="Dax-Medium"/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Metais</a:t>
            </a:r>
            <a:r>
              <a:rPr lang="en-US" sz="1100" dirty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radioativos</a:t>
            </a:r>
            <a:endParaRPr lang="en-US" sz="1100" dirty="0">
              <a:solidFill>
                <a:schemeClr val="bg1"/>
              </a:solidFill>
              <a:latin typeface="Dax-Regular"/>
              <a:cs typeface="Dax-Regular"/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como</a:t>
            </a:r>
            <a:r>
              <a:rPr lang="en-US" sz="1100" dirty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por</a:t>
            </a:r>
            <a:r>
              <a:rPr lang="en-US" sz="1100" dirty="0">
                <a:solidFill>
                  <a:schemeClr val="bg1"/>
                </a:solidFill>
                <a:latin typeface="Dax-Regular"/>
                <a:cs typeface="Dax-Regular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exemplo</a:t>
            </a:r>
            <a:r>
              <a:rPr lang="en-US" sz="1100" dirty="0">
                <a:solidFill>
                  <a:schemeClr val="bg1"/>
                </a:solidFill>
                <a:latin typeface="Dax-Regular"/>
                <a:cs typeface="Dax-Regular"/>
              </a:rPr>
              <a:t> o </a:t>
            </a:r>
            <a:r>
              <a:rPr lang="en-US" sz="1100" dirty="0" err="1">
                <a:solidFill>
                  <a:schemeClr val="bg1"/>
                </a:solidFill>
                <a:latin typeface="Dax-Regular"/>
                <a:cs typeface="Dax-Regular"/>
              </a:rPr>
              <a:t>urânio</a:t>
            </a:r>
            <a:endParaRPr lang="en-US" sz="1100" dirty="0">
              <a:solidFill>
                <a:schemeClr val="bg1"/>
              </a:solidFill>
              <a:latin typeface="Dax-Regular"/>
              <a:cs typeface="Dax-Regular"/>
            </a:endParaRPr>
          </a:p>
        </p:txBody>
      </p:sp>
      <p:pic>
        <p:nvPicPr>
          <p:cNvPr id="26" name="Picture 25" descr="pos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7" y="3606098"/>
            <a:ext cx="112552" cy="593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96" y="3254269"/>
            <a:ext cx="756884" cy="775122"/>
          </a:xfrm>
          <a:prstGeom prst="rect">
            <a:avLst/>
          </a:prstGeom>
        </p:spPr>
      </p:pic>
      <p:pic>
        <p:nvPicPr>
          <p:cNvPr id="23" name="Picture 22" descr="mar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4" y="3862620"/>
            <a:ext cx="710051" cy="4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Energias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Renováveis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5" name="Picture 4" descr="S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0" y="736871"/>
            <a:ext cx="2232715" cy="1930130"/>
          </a:xfrm>
          <a:prstGeom prst="rect">
            <a:avLst/>
          </a:prstGeom>
        </p:spPr>
      </p:pic>
      <p:pic>
        <p:nvPicPr>
          <p:cNvPr id="6" name="Picture 5" descr="geotermi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6" y="736871"/>
            <a:ext cx="1456455" cy="1834573"/>
          </a:xfrm>
          <a:prstGeom prst="rect">
            <a:avLst/>
          </a:prstGeom>
        </p:spPr>
      </p:pic>
      <p:pic>
        <p:nvPicPr>
          <p:cNvPr id="7" name="Picture 6" descr="Eoli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1" y="2938316"/>
            <a:ext cx="2962877" cy="1761837"/>
          </a:xfrm>
          <a:prstGeom prst="rect">
            <a:avLst/>
          </a:prstGeom>
        </p:spPr>
      </p:pic>
      <p:pic>
        <p:nvPicPr>
          <p:cNvPr id="10" name="Picture 9" descr="Hidri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9" y="2938316"/>
            <a:ext cx="2073564" cy="1701974"/>
          </a:xfrm>
          <a:prstGeom prst="rect">
            <a:avLst/>
          </a:prstGeom>
        </p:spPr>
      </p:pic>
      <p:pic>
        <p:nvPicPr>
          <p:cNvPr id="13" name="Picture 12" descr="Biomass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09" y="2938316"/>
            <a:ext cx="2952450" cy="16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Energias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 smtClean="0">
                <a:solidFill>
                  <a:srgbClr val="DA531B"/>
                </a:solidFill>
                <a:latin typeface="Dax-Regular"/>
                <a:cs typeface="Dax-Regular"/>
              </a:rPr>
              <a:t>Não</a:t>
            </a:r>
            <a:r>
              <a:rPr lang="en-US" sz="1000" dirty="0" smtClean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 smtClean="0">
                <a:solidFill>
                  <a:srgbClr val="DA531B"/>
                </a:solidFill>
                <a:latin typeface="Dax-Regular"/>
                <a:cs typeface="Dax-Regular"/>
              </a:rPr>
              <a:t>Renováveis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8" name="Picture 7" descr="Petrol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9" y="502225"/>
            <a:ext cx="2932927" cy="2112819"/>
          </a:xfrm>
          <a:prstGeom prst="rect">
            <a:avLst/>
          </a:prstGeom>
        </p:spPr>
      </p:pic>
      <p:pic>
        <p:nvPicPr>
          <p:cNvPr id="9" name="Picture 8" descr="g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17" y="502225"/>
            <a:ext cx="2931392" cy="2054283"/>
          </a:xfrm>
          <a:prstGeom prst="rect">
            <a:avLst/>
          </a:prstGeom>
        </p:spPr>
      </p:pic>
      <p:pic>
        <p:nvPicPr>
          <p:cNvPr id="11" name="Picture 10" descr="Carv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11" y="2863272"/>
            <a:ext cx="3047453" cy="2176752"/>
          </a:xfrm>
          <a:prstGeom prst="rect">
            <a:avLst/>
          </a:prstGeom>
        </p:spPr>
      </p:pic>
      <p:pic>
        <p:nvPicPr>
          <p:cNvPr id="12" name="Picture 11" descr="Nucle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83" y="2851725"/>
            <a:ext cx="2491026" cy="21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7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8" y="887574"/>
            <a:ext cx="5619173" cy="4117380"/>
          </a:xfrm>
          <a:prstGeom prst="rect">
            <a:avLst/>
          </a:prstGeom>
        </p:spPr>
      </p:pic>
      <p:pic>
        <p:nvPicPr>
          <p:cNvPr id="6" name="Picture 5" descr="interrogac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82" y="3536378"/>
            <a:ext cx="606417" cy="912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5875" y="1811797"/>
            <a:ext cx="2463801" cy="138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Como </a:t>
            </a: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podemos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usar</a:t>
            </a: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 a </a:t>
            </a: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energia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da </a:t>
            </a:r>
            <a:r>
              <a:rPr lang="en-US" sz="2600" dirty="0" err="1">
                <a:solidFill>
                  <a:srgbClr val="FFFFFF"/>
                </a:solidFill>
                <a:latin typeface="Dax-Medium"/>
                <a:cs typeface="Dax-Medium"/>
              </a:rPr>
              <a:t>melhor</a:t>
            </a:r>
            <a:endParaRPr lang="en-US" sz="2600" dirty="0">
              <a:solidFill>
                <a:srgbClr val="FFFFFF"/>
              </a:solidFill>
              <a:latin typeface="Dax-Medium"/>
              <a:cs typeface="Dax-Medium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  <a:latin typeface="Dax-Medium"/>
                <a:cs typeface="Dax-Medium"/>
              </a:rPr>
              <a:t>forma</a:t>
            </a:r>
          </a:p>
        </p:txBody>
      </p:sp>
    </p:spTree>
    <p:extLst>
      <p:ext uri="{BB962C8B-B14F-4D97-AF65-F5344CB8AC3E}">
        <p14:creationId xmlns:p14="http://schemas.microsoft.com/office/powerpoint/2010/main" val="9033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Eficiência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Energética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7" name="Picture 6" descr="Dic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42" y="669637"/>
            <a:ext cx="4024658" cy="947520"/>
          </a:xfrm>
          <a:prstGeom prst="rect">
            <a:avLst/>
          </a:prstGeom>
        </p:spPr>
      </p:pic>
      <p:pic>
        <p:nvPicPr>
          <p:cNvPr id="8" name="Picture 7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63" y="1861127"/>
            <a:ext cx="1112982" cy="1121958"/>
          </a:xfrm>
          <a:prstGeom prst="rect">
            <a:avLst/>
          </a:prstGeom>
        </p:spPr>
      </p:pic>
      <p:pic>
        <p:nvPicPr>
          <p:cNvPr id="9" name="Picture 8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82" y="1766771"/>
            <a:ext cx="1394142" cy="1233633"/>
          </a:xfrm>
          <a:prstGeom prst="rect">
            <a:avLst/>
          </a:prstGeom>
        </p:spPr>
      </p:pic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1" y="3491086"/>
            <a:ext cx="1140211" cy="1063596"/>
          </a:xfrm>
          <a:prstGeom prst="rect">
            <a:avLst/>
          </a:prstGeom>
        </p:spPr>
      </p:pic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9" y="3382818"/>
            <a:ext cx="1816868" cy="1091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226" y="2225207"/>
            <a:ext cx="156787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Desligas</a:t>
            </a:r>
            <a:r>
              <a:rPr lang="en-US" sz="1200" dirty="0">
                <a:latin typeface="Dax-Regular"/>
                <a:cs typeface="Dax-Regular"/>
              </a:rPr>
              <a:t> as </a:t>
            </a:r>
            <a:r>
              <a:rPr lang="en-US" sz="1200" dirty="0" err="1">
                <a:latin typeface="Dax-Regular"/>
                <a:cs typeface="Dax-Regular"/>
              </a:rPr>
              <a:t>luzes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quando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não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estão</a:t>
            </a:r>
            <a:r>
              <a:rPr lang="en-US" sz="1200" dirty="0">
                <a:latin typeface="Dax-Regular"/>
                <a:cs typeface="Dax-Regular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a </a:t>
            </a:r>
            <a:r>
              <a:rPr lang="en-US" sz="1200" dirty="0" err="1">
                <a:latin typeface="Dax-Regular"/>
                <a:cs typeface="Dax-Regular"/>
              </a:rPr>
              <a:t>ser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utilizadas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514" y="2225207"/>
            <a:ext cx="156787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Aproveitas</a:t>
            </a:r>
            <a:r>
              <a:rPr lang="en-US" sz="1200" dirty="0">
                <a:latin typeface="Dax-Regular"/>
                <a:cs typeface="Dax-Regular"/>
              </a:rPr>
              <a:t> a </a:t>
            </a:r>
            <a:r>
              <a:rPr lang="en-US" sz="1200" dirty="0" err="1">
                <a:latin typeface="Dax-Regular"/>
                <a:cs typeface="Dax-Regular"/>
              </a:rPr>
              <a:t>luz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solar, </a:t>
            </a:r>
            <a:r>
              <a:rPr lang="en-US" sz="1200" dirty="0" err="1">
                <a:latin typeface="Dax-Regular"/>
                <a:cs typeface="Dax-Regular"/>
              </a:rPr>
              <a:t>abrindo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bem</a:t>
            </a:r>
            <a:r>
              <a:rPr lang="en-US" sz="1200" dirty="0">
                <a:latin typeface="Dax-Regular"/>
                <a:cs typeface="Dax-Regular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os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estores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sempre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que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está</a:t>
            </a:r>
            <a:r>
              <a:rPr lang="en-US" sz="1200" dirty="0">
                <a:latin typeface="Dax-Regular"/>
                <a:cs typeface="Dax-Regular"/>
              </a:rPr>
              <a:t> sol?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4226" y="3887749"/>
            <a:ext cx="156787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Desligas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sempre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a </a:t>
            </a:r>
            <a:r>
              <a:rPr lang="en-US" sz="1200" dirty="0" err="1">
                <a:latin typeface="Dax-Regular"/>
                <a:cs typeface="Dax-Regular"/>
              </a:rPr>
              <a:t>televisão</a:t>
            </a:r>
            <a:r>
              <a:rPr lang="en-US" sz="1200" dirty="0">
                <a:latin typeface="Dax-Regular"/>
                <a:cs typeface="Dax-Regular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e o </a:t>
            </a:r>
            <a:r>
              <a:rPr lang="en-US" sz="1200" dirty="0" err="1">
                <a:latin typeface="Dax-Regular"/>
                <a:cs typeface="Dax-Regular"/>
              </a:rPr>
              <a:t>computador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na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tomada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0514" y="3887749"/>
            <a:ext cx="235335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Sabes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que</a:t>
            </a:r>
            <a:r>
              <a:rPr lang="en-US" sz="1200" dirty="0">
                <a:latin typeface="Dax-Regular"/>
                <a:cs typeface="Dax-Regular"/>
              </a:rPr>
              <a:t> as </a:t>
            </a:r>
            <a:r>
              <a:rPr lang="en-US" sz="1200" dirty="0" err="1">
                <a:latin typeface="Dax-Regular"/>
                <a:cs typeface="Dax-Regular"/>
              </a:rPr>
              <a:t>lâmpadas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fluorescentes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produzem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a </a:t>
            </a:r>
            <a:r>
              <a:rPr lang="en-US" sz="1200" dirty="0" err="1">
                <a:latin typeface="Dax-Regular"/>
                <a:cs typeface="Dax-Regular"/>
              </a:rPr>
              <a:t>mesma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luz</a:t>
            </a:r>
            <a:r>
              <a:rPr lang="en-US" sz="1200" dirty="0">
                <a:latin typeface="Dax-Regular"/>
                <a:cs typeface="Dax-Regular"/>
              </a:rPr>
              <a:t>, mas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gastam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menos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energia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248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3773" y="2006"/>
            <a:ext cx="3036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Eficiência</a:t>
            </a:r>
            <a:r>
              <a:rPr lang="en-US" sz="1000" dirty="0">
                <a:solidFill>
                  <a:srgbClr val="DA531B"/>
                </a:solidFill>
                <a:latin typeface="Dax-Regular"/>
                <a:cs typeface="Dax-Regular"/>
              </a:rPr>
              <a:t> </a:t>
            </a:r>
            <a:r>
              <a:rPr lang="en-US" sz="1000" dirty="0" err="1">
                <a:solidFill>
                  <a:srgbClr val="DA531B"/>
                </a:solidFill>
                <a:latin typeface="Dax-Regular"/>
                <a:cs typeface="Dax-Regular"/>
              </a:rPr>
              <a:t>Energética</a:t>
            </a:r>
            <a:endParaRPr lang="en-US" sz="1000" dirty="0">
              <a:solidFill>
                <a:srgbClr val="DA531B"/>
              </a:solidFill>
              <a:latin typeface="Dax-Regular"/>
              <a:cs typeface="Dax-Regular"/>
            </a:endParaRPr>
          </a:p>
        </p:txBody>
      </p:sp>
      <p:pic>
        <p:nvPicPr>
          <p:cNvPr id="5" name="Picture 4" descr="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36" y="761318"/>
            <a:ext cx="1421246" cy="1357473"/>
          </a:xfrm>
          <a:prstGeom prst="rect">
            <a:avLst/>
          </a:prstGeom>
        </p:spPr>
      </p:pic>
      <p:pic>
        <p:nvPicPr>
          <p:cNvPr id="6" name="Picture 5" descr="aquece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18" y="757550"/>
            <a:ext cx="1207654" cy="1295232"/>
          </a:xfrm>
          <a:prstGeom prst="rect">
            <a:avLst/>
          </a:prstGeom>
        </p:spPr>
      </p:pic>
      <p:pic>
        <p:nvPicPr>
          <p:cNvPr id="7" name="Picture 6" descr="roup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91" y="3723438"/>
            <a:ext cx="1775691" cy="1191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7780" y="2049515"/>
            <a:ext cx="268085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No </a:t>
            </a:r>
            <a:r>
              <a:rPr lang="en-US" sz="1200" dirty="0" err="1">
                <a:latin typeface="Dax-Regular"/>
                <a:cs typeface="Dax-Regular"/>
              </a:rPr>
              <a:t>Verão</a:t>
            </a:r>
            <a:r>
              <a:rPr lang="en-US" sz="1200" dirty="0">
                <a:latin typeface="Dax-Regular"/>
                <a:cs typeface="Dax-Regular"/>
              </a:rPr>
              <a:t>, </a:t>
            </a:r>
            <a:r>
              <a:rPr lang="en-US" sz="1200" dirty="0" err="1">
                <a:latin typeface="Dax-Regular"/>
                <a:cs typeface="Dax-Regular"/>
              </a:rPr>
              <a:t>em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vez</a:t>
            </a:r>
            <a:r>
              <a:rPr lang="en-US" sz="1200" dirty="0">
                <a:latin typeface="Dax-Regular"/>
                <a:cs typeface="Dax-Regular"/>
              </a:rPr>
              <a:t> de </a:t>
            </a:r>
            <a:r>
              <a:rPr lang="en-US" sz="1200" dirty="0" err="1">
                <a:latin typeface="Dax-Regular"/>
                <a:cs typeface="Dax-Regular"/>
              </a:rPr>
              <a:t>usar</a:t>
            </a:r>
            <a:r>
              <a:rPr lang="en-US" sz="1200" dirty="0">
                <a:latin typeface="Dax-Regular"/>
                <a:cs typeface="Dax-Regular"/>
              </a:rPr>
              <a:t> o </a:t>
            </a:r>
            <a:r>
              <a:rPr lang="en-US" sz="1200" dirty="0" err="1">
                <a:latin typeface="Dax-Regular"/>
                <a:cs typeface="Dax-Regular"/>
              </a:rPr>
              <a:t>ar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condicionado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quando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está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muito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calor</a:t>
            </a:r>
            <a:r>
              <a:rPr lang="en-US" sz="1200" dirty="0">
                <a:latin typeface="Dax-Regular"/>
                <a:cs typeface="Dax-Regular"/>
              </a:rPr>
              <a:t>, </a:t>
            </a:r>
            <a:r>
              <a:rPr lang="en-US" sz="1200" dirty="0" err="1">
                <a:latin typeface="Dax-Regular"/>
                <a:cs typeface="Dax-Regular"/>
              </a:rPr>
              <a:t>abres</a:t>
            </a:r>
            <a:r>
              <a:rPr lang="en-US" sz="1200" dirty="0">
                <a:latin typeface="Dax-Regular"/>
                <a:cs typeface="Dax-Regular"/>
              </a:rPr>
              <a:t> as </a:t>
            </a:r>
            <a:r>
              <a:rPr lang="en-US" sz="1200" dirty="0" err="1">
                <a:latin typeface="Dax-Regular"/>
                <a:cs typeface="Dax-Regular"/>
              </a:rPr>
              <a:t>janelas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durante</a:t>
            </a:r>
            <a:r>
              <a:rPr lang="en-US" sz="1200" dirty="0">
                <a:latin typeface="Dax-Regular"/>
                <a:cs typeface="Dax-Regular"/>
              </a:rPr>
              <a:t> a 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noite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para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deixar</a:t>
            </a:r>
            <a:r>
              <a:rPr lang="en-US" sz="1200" dirty="0">
                <a:latin typeface="Dax-Regular"/>
                <a:cs typeface="Dax-Regular"/>
              </a:rPr>
              <a:t> o </a:t>
            </a:r>
            <a:r>
              <a:rPr lang="en-US" sz="1200" dirty="0" err="1">
                <a:latin typeface="Dax-Regular"/>
                <a:cs typeface="Dax-Regular"/>
              </a:rPr>
              <a:t>ar</a:t>
            </a:r>
            <a:r>
              <a:rPr lang="en-US" sz="1200" dirty="0">
                <a:latin typeface="Dax-Regular"/>
                <a:cs typeface="Dax-Regular"/>
              </a:rPr>
              <a:t> fresco </a:t>
            </a:r>
            <a:r>
              <a:rPr lang="en-US" sz="1200" dirty="0" err="1">
                <a:latin typeface="Dax-Regular"/>
                <a:cs typeface="Dax-Regular"/>
              </a:rPr>
              <a:t>entrar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5097" y="2049515"/>
            <a:ext cx="268085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Dax-Regular"/>
                <a:cs typeface="Dax-Regular"/>
              </a:rPr>
              <a:t>No </a:t>
            </a:r>
            <a:r>
              <a:rPr lang="en-US" sz="1200" dirty="0" err="1">
                <a:latin typeface="Dax-Regular"/>
                <a:cs typeface="Dax-Regular"/>
              </a:rPr>
              <a:t>Inverno</a:t>
            </a:r>
            <a:r>
              <a:rPr lang="en-US" sz="1200" dirty="0">
                <a:latin typeface="Dax-Regular"/>
                <a:cs typeface="Dax-Regular"/>
              </a:rPr>
              <a:t>, </a:t>
            </a:r>
            <a:r>
              <a:rPr lang="en-US" sz="1200" dirty="0" err="1">
                <a:latin typeface="Dax-Regular"/>
                <a:cs typeface="Dax-Regular"/>
              </a:rPr>
              <a:t>ligas</a:t>
            </a:r>
            <a:r>
              <a:rPr lang="en-US" sz="1200" dirty="0">
                <a:latin typeface="Dax-Regular"/>
                <a:cs typeface="Dax-Regular"/>
              </a:rPr>
              <a:t> o </a:t>
            </a:r>
            <a:r>
              <a:rPr lang="en-US" sz="1200" dirty="0" err="1">
                <a:latin typeface="Dax-Regular"/>
                <a:cs typeface="Dax-Regular"/>
              </a:rPr>
              <a:t>aquecedor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só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depois</a:t>
            </a:r>
            <a:r>
              <a:rPr lang="en-US" sz="1200" dirty="0">
                <a:latin typeface="Dax-Regular"/>
                <a:cs typeface="Dax-Regular"/>
              </a:rPr>
              <a:t> de </a:t>
            </a:r>
            <a:r>
              <a:rPr lang="en-US" sz="1200" dirty="0" err="1">
                <a:latin typeface="Dax-Regular"/>
                <a:cs typeface="Dax-Regular"/>
              </a:rPr>
              <a:t>veres</a:t>
            </a:r>
            <a:r>
              <a:rPr lang="en-US" sz="1200" dirty="0">
                <a:latin typeface="Dax-Regular"/>
                <a:cs typeface="Dax-Regular"/>
              </a:rPr>
              <a:t> se as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janelas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estão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bem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fechadas</a:t>
            </a:r>
            <a:endParaRPr lang="en-US" sz="1200" dirty="0">
              <a:latin typeface="Dax-Regular"/>
              <a:cs typeface="Dax-Regular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para</a:t>
            </a:r>
            <a:r>
              <a:rPr lang="en-US" sz="1200" dirty="0">
                <a:latin typeface="Dax-Regular"/>
                <a:cs typeface="Dax-Regular"/>
              </a:rPr>
              <a:t> o </a:t>
            </a:r>
            <a:r>
              <a:rPr lang="en-US" sz="1200" dirty="0" err="1">
                <a:latin typeface="Dax-Regular"/>
                <a:cs typeface="Dax-Regular"/>
              </a:rPr>
              <a:t>calor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não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sair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1316" y="3764044"/>
            <a:ext cx="2680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Dax-Regular"/>
                <a:cs typeface="Dax-Regular"/>
              </a:rPr>
              <a:t>Dizes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aos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teus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pais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para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só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 smtClean="0">
                <a:latin typeface="Dax-Regular"/>
                <a:cs typeface="Dax-Regular"/>
              </a:rPr>
              <a:t>colocarem</a:t>
            </a:r>
            <a:r>
              <a:rPr lang="en-US" sz="1200" dirty="0" smtClean="0">
                <a:latin typeface="Dax-Regular"/>
                <a:cs typeface="Dax-Regular"/>
              </a:rPr>
              <a:t> as </a:t>
            </a:r>
            <a:r>
              <a:rPr lang="en-US" sz="1200" dirty="0" err="1">
                <a:latin typeface="Dax-Regular"/>
                <a:cs typeface="Dax-Regular"/>
              </a:rPr>
              <a:t>máquinas</a:t>
            </a:r>
            <a:r>
              <a:rPr lang="en-US" sz="1200" dirty="0">
                <a:latin typeface="Dax-Regular"/>
                <a:cs typeface="Dax-Regular"/>
              </a:rPr>
              <a:t> de </a:t>
            </a:r>
            <a:r>
              <a:rPr lang="en-US" sz="1200" dirty="0" err="1">
                <a:latin typeface="Dax-Regular"/>
                <a:cs typeface="Dax-Regular"/>
              </a:rPr>
              <a:t>lavar</a:t>
            </a:r>
            <a:r>
              <a:rPr lang="en-US" sz="1200" dirty="0">
                <a:latin typeface="Dax-Regular"/>
                <a:cs typeface="Dax-Regular"/>
              </a:rPr>
              <a:t> a </a:t>
            </a:r>
            <a:r>
              <a:rPr lang="en-US" sz="1200" dirty="0" err="1">
                <a:latin typeface="Dax-Regular"/>
                <a:cs typeface="Dax-Regular"/>
              </a:rPr>
              <a:t>loiça</a:t>
            </a:r>
            <a:r>
              <a:rPr lang="en-US" sz="1200" dirty="0">
                <a:latin typeface="Dax-Regular"/>
                <a:cs typeface="Dax-Regular"/>
              </a:rPr>
              <a:t> e a </a:t>
            </a:r>
            <a:r>
              <a:rPr lang="en-US" sz="1200" dirty="0" err="1" smtClean="0">
                <a:latin typeface="Dax-Regular"/>
                <a:cs typeface="Dax-Regular"/>
              </a:rPr>
              <a:t>roupa</a:t>
            </a:r>
            <a:r>
              <a:rPr lang="en-US" sz="1200" dirty="0" smtClean="0">
                <a:latin typeface="Dax-Regular"/>
                <a:cs typeface="Dax-Regular"/>
              </a:rPr>
              <a:t> a </a:t>
            </a:r>
            <a:r>
              <a:rPr lang="en-US" sz="1200" dirty="0" err="1">
                <a:latin typeface="Dax-Regular"/>
                <a:cs typeface="Dax-Regular"/>
              </a:rPr>
              <a:t>funcionar</a:t>
            </a:r>
            <a:r>
              <a:rPr lang="en-US" sz="1200" dirty="0">
                <a:latin typeface="Dax-Regular"/>
                <a:cs typeface="Dax-Regular"/>
              </a:rPr>
              <a:t>, </a:t>
            </a:r>
            <a:r>
              <a:rPr lang="en-US" sz="1200" dirty="0" err="1">
                <a:latin typeface="Dax-Regular"/>
                <a:cs typeface="Dax-Regular"/>
              </a:rPr>
              <a:t>quando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já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estão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 smtClean="0">
                <a:latin typeface="Dax-Regular"/>
                <a:cs typeface="Dax-Regular"/>
              </a:rPr>
              <a:t>cheias</a:t>
            </a:r>
            <a:r>
              <a:rPr lang="en-US" sz="1200" dirty="0" smtClean="0">
                <a:latin typeface="Dax-Regular"/>
                <a:cs typeface="Dax-Regular"/>
              </a:rPr>
              <a:t> e </a:t>
            </a:r>
            <a:r>
              <a:rPr lang="en-US" sz="1200" dirty="0">
                <a:latin typeface="Dax-Regular"/>
                <a:cs typeface="Dax-Regular"/>
              </a:rPr>
              <a:t>com </a:t>
            </a:r>
            <a:r>
              <a:rPr lang="en-US" sz="1200" dirty="0" err="1">
                <a:latin typeface="Dax-Regular"/>
                <a:cs typeface="Dax-Regular"/>
              </a:rPr>
              <a:t>temperaturas</a:t>
            </a:r>
            <a:r>
              <a:rPr lang="en-US" sz="1200" dirty="0">
                <a:latin typeface="Dax-Regular"/>
                <a:cs typeface="Dax-Regular"/>
              </a:rPr>
              <a:t> </a:t>
            </a:r>
            <a:r>
              <a:rPr lang="en-US" sz="1200" dirty="0" err="1">
                <a:latin typeface="Dax-Regular"/>
                <a:cs typeface="Dax-Regular"/>
              </a:rPr>
              <a:t>baixas</a:t>
            </a:r>
            <a:r>
              <a:rPr lang="en-US" sz="1200" dirty="0">
                <a:latin typeface="Dax-Regular"/>
                <a:cs typeface="Dax-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46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424</Words>
  <Application>Microsoft Office PowerPoint</Application>
  <PresentationFormat>Apresentação no Ecrã (16:9)</PresentationFormat>
  <Paragraphs>107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Freelancer</dc:creator>
  <cp:lastModifiedBy>Galp Energia, Sa</cp:lastModifiedBy>
  <cp:revision>44</cp:revision>
  <dcterms:created xsi:type="dcterms:W3CDTF">2015-12-22T11:36:29Z</dcterms:created>
  <dcterms:modified xsi:type="dcterms:W3CDTF">2016-01-05T10:08:03Z</dcterms:modified>
</cp:coreProperties>
</file>